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6" r:id="rId3"/>
    <p:sldId id="353" r:id="rId4"/>
    <p:sldId id="258" r:id="rId6"/>
    <p:sldId id="306" r:id="rId7"/>
    <p:sldId id="305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</p:sldIdLst>
  <p:sldSz cx="10693400" cy="7556500"/>
  <p:notesSz cx="10693400" cy="7556500"/>
  <p:embeddedFontLst>
    <p:embeddedFont>
      <p:font typeface="JCRTMP+PalatinoLinotype-BoldItalic" panose="020407020603050A0204"/>
      <p:boldItalic r:id="rId57"/>
    </p:embeddedFont>
    <p:embeddedFont>
      <p:font typeface="Consolas" panose="020B0609020204030204"/>
      <p:regular r:id="rId58"/>
      <p:bold r:id="rId59"/>
      <p:italic r:id="rId60"/>
      <p:boldItalic r:id="rId61"/>
    </p:embeddedFont>
    <p:embeddedFont>
      <p:font typeface="OCIVFI+MicrosoftYaHei" panose="020B0503020204020204" charset="-122"/>
      <p:regular r:id="rId62"/>
    </p:embeddedFont>
    <p:embeddedFont>
      <p:font typeface="VPHKGE+Consolas" panose="020B0609020204030204"/>
      <p:regular r:id="rId63"/>
    </p:embeddedFont>
    <p:embeddedFont>
      <p:font typeface="Calibri" panose="020F0502020204030204" charset="0"/>
      <p:regular r:id="rId64"/>
      <p:bold r:id="rId65"/>
      <p:italic r:id="rId66"/>
      <p:boldItalic r:id="rId67"/>
    </p:embeddedFont>
    <p:embeddedFont>
      <p:font typeface="VQCCSG+TimesNewRomanPSMT" panose="02020603050405020304"/>
      <p:regular r:id="rId68"/>
    </p:embeddedFont>
    <p:embeddedFont>
      <p:font typeface="UJRLHC+Consolas-Bold" panose="020B0709020204030204"/>
      <p:bold r:id="rId69"/>
    </p:embeddedFont>
  </p:embeddedFontLst>
  <p:custDataLst>
    <p:tags r:id="rId70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0" Type="http://schemas.openxmlformats.org/officeDocument/2006/relationships/tags" Target="tags/tag2.xml"/><Relationship Id="rId7" Type="http://schemas.openxmlformats.org/officeDocument/2006/relationships/slide" Target="slides/slide4.xml"/><Relationship Id="rId69" Type="http://schemas.openxmlformats.org/officeDocument/2006/relationships/font" Target="fonts/font13.fntdata"/><Relationship Id="rId68" Type="http://schemas.openxmlformats.org/officeDocument/2006/relationships/font" Target="fonts/font12.fntdata"/><Relationship Id="rId67" Type="http://schemas.openxmlformats.org/officeDocument/2006/relationships/font" Target="fonts/font11.fntdata"/><Relationship Id="rId66" Type="http://schemas.openxmlformats.org/officeDocument/2006/relationships/font" Target="fonts/font10.fntdata"/><Relationship Id="rId65" Type="http://schemas.openxmlformats.org/officeDocument/2006/relationships/font" Target="fonts/font9.fntdata"/><Relationship Id="rId64" Type="http://schemas.openxmlformats.org/officeDocument/2006/relationships/font" Target="fonts/font8.fntdata"/><Relationship Id="rId63" Type="http://schemas.openxmlformats.org/officeDocument/2006/relationships/font" Target="fonts/font7.fntdata"/><Relationship Id="rId62" Type="http://schemas.openxmlformats.org/officeDocument/2006/relationships/font" Target="fonts/font6.fntdata"/><Relationship Id="rId61" Type="http://schemas.openxmlformats.org/officeDocument/2006/relationships/font" Target="fonts/font5.fntdata"/><Relationship Id="rId60" Type="http://schemas.openxmlformats.org/officeDocument/2006/relationships/font" Target="fonts/font4.fntdata"/><Relationship Id="rId6" Type="http://schemas.openxmlformats.org/officeDocument/2006/relationships/slide" Target="slides/slide3.xml"/><Relationship Id="rId59" Type="http://schemas.openxmlformats.org/officeDocument/2006/relationships/font" Target="fonts/font3.fntdata"/><Relationship Id="rId58" Type="http://schemas.openxmlformats.org/officeDocument/2006/relationships/font" Target="fonts/font2.fntdata"/><Relationship Id="rId57" Type="http://schemas.openxmlformats.org/officeDocument/2006/relationships/font" Target="fonts/font1.fntdata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225306" cy="3133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9444619" y="0"/>
            <a:ext cx="7225306" cy="3133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463509" y="780576"/>
            <a:ext cx="3746765" cy="210755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667378" y="3005217"/>
            <a:ext cx="13339026" cy="24588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5931293"/>
            <a:ext cx="7225306" cy="3133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9444619" y="5931293"/>
            <a:ext cx="7225306" cy="3133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725541" y="3852971"/>
            <a:ext cx="738484" cy="3465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595959"/>
                </a:solidFill>
                <a:latin typeface="JCRTMP+PalatinoLinotype-BoldItalic" panose="020407020603050A0204"/>
                <a:cs typeface="JCRTMP+PalatinoLinotype-BoldItalic" panose="020407020603050A0204"/>
              </a:rPr>
              <a:t>WS05</a:t>
            </a:r>
            <a:endParaRPr sz="1800" dirty="0">
              <a:solidFill>
                <a:srgbClr val="595959"/>
              </a:solidFill>
              <a:latin typeface="JCRTMP+PalatinoLinotype-BoldItalic" panose="020407020603050A0204"/>
              <a:cs typeface="JCRTMP+PalatinoLinotype-BoldItalic" panose="020407020603050A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386885" y="2690981"/>
            <a:ext cx="1412123" cy="2771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845" marR="0">
              <a:lnSpc>
                <a:spcPts val="5275"/>
              </a:lnSpc>
              <a:spcBef>
                <a:spcPts val="0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XML</a:t>
            </a:r>
            <a:endParaRPr sz="45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5275"/>
              </a:lnSpc>
              <a:spcBef>
                <a:spcPts val="2845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JSON</a:t>
            </a:r>
            <a:endParaRPr sz="45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5275"/>
              </a:lnSpc>
              <a:spcBef>
                <a:spcPts val="2850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YAML</a:t>
            </a:r>
            <a:endParaRPr sz="45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59355" y="2073910"/>
            <a:ext cx="6555740" cy="383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95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eXtensible</a:t>
            </a:r>
            <a:r>
              <a:rPr sz="2700" spc="-25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Markup Language</a:t>
            </a:r>
            <a:r>
              <a:rPr lang="en-US"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lang="zh-CN" altLang="en-US" sz="2700">
                <a:sym typeface="+mn-ea"/>
              </a:rPr>
              <a:t>扩展标记语言</a:t>
            </a:r>
            <a:endParaRPr sz="2700" dirty="0">
              <a:solidFill>
                <a:srgbClr val="000000"/>
              </a:solidFill>
              <a:latin typeface="VQCCSG+TimesNewRomanPSMT" panose="02020603050405020304"/>
              <a:cs typeface="VQCCSG+TimesNewRomanPSMT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36065" y="2777315"/>
            <a:ext cx="1837415" cy="5671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65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标签</a:t>
            </a:r>
            <a:r>
              <a:rPr sz="3150" spc="95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Tag</a:t>
            </a:r>
            <a:endParaRPr sz="31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4287" y="3909281"/>
            <a:ext cx="8965776" cy="50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95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&lt;img</a:t>
            </a:r>
            <a:r>
              <a:rPr sz="3150" spc="951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src=“china.jpg”</a:t>
            </a:r>
            <a:r>
              <a:rPr sz="3150" spc="13" dirty="0">
                <a:solidFill>
                  <a:srgbClr val="C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size=“10”&gt;</a:t>
            </a:r>
            <a:r>
              <a:rPr sz="3150" dirty="0">
                <a:solidFill>
                  <a:srgbClr val="C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…</a:t>
            </a:r>
            <a:r>
              <a:rPr sz="3150" spc="13" dirty="0">
                <a:solidFill>
                  <a:srgbClr val="C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&lt;/img&gt;</a:t>
            </a:r>
            <a:endParaRPr sz="31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1765" y="5397833"/>
            <a:ext cx="2057781" cy="5671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65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名称</a:t>
            </a:r>
            <a:r>
              <a:rPr sz="3150" spc="951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Name</a:t>
            </a:r>
            <a:endParaRPr sz="31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16153" y="5387927"/>
            <a:ext cx="3160736" cy="5671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65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属性</a:t>
            </a:r>
            <a:endParaRPr sz="315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  <a:p>
            <a:pPr marL="1022350" marR="0">
              <a:lnSpc>
                <a:spcPts val="3695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Attribute</a:t>
            </a:r>
            <a:endParaRPr sz="31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176657" y="2073738"/>
            <a:ext cx="4237802" cy="418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95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eXtensible</a:t>
            </a:r>
            <a:r>
              <a:rPr sz="2700" spc="-25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Markup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Language</a:t>
            </a:r>
            <a:endParaRPr sz="2700" dirty="0">
              <a:solidFill>
                <a:srgbClr val="000000"/>
              </a:solidFill>
              <a:latin typeface="VQCCSG+TimesNewRomanPSMT" panose="02020603050405020304"/>
              <a:cs typeface="VQCCSG+TimesNewRomanPSMT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5611" y="3027772"/>
            <a:ext cx="7423692" cy="1301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95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&lt;img</a:t>
            </a:r>
            <a:r>
              <a:rPr sz="3150" spc="951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src=“china.jpg”</a:t>
            </a:r>
            <a:r>
              <a:rPr sz="3150" spc="13" dirty="0">
                <a:solidFill>
                  <a:srgbClr val="C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size=“10”</a:t>
            </a:r>
            <a:r>
              <a:rPr sz="3150" spc="20" dirty="0">
                <a:solidFill>
                  <a:srgbClr val="C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/&gt;</a:t>
            </a:r>
            <a:endParaRPr sz="31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  <a:p>
            <a:pPr marL="1995805" marR="0">
              <a:lnSpc>
                <a:spcPts val="3570"/>
              </a:lnSpc>
              <a:spcBef>
                <a:spcPts val="263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空元素的缩写形式</a:t>
            </a:r>
            <a:endParaRPr sz="270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3809" y="4651594"/>
            <a:ext cx="8745731" cy="1302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95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&lt;!</a:t>
            </a:r>
            <a:r>
              <a:rPr sz="3150" dirty="0">
                <a:solidFill>
                  <a:srgbClr val="C00000"/>
                </a:solidFill>
                <a:latin typeface="VPHKGE+Consolas" panose="020B0609020204030204"/>
                <a:cs typeface="VPHKGE+Consolas" panose="020B0609020204030204"/>
              </a:rPr>
              <a:t>‐‐</a:t>
            </a:r>
            <a:r>
              <a:rPr sz="3150" spc="95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This</a:t>
            </a:r>
            <a:r>
              <a:rPr sz="3150" spc="951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is</a:t>
            </a:r>
            <a:r>
              <a:rPr sz="3150" spc="951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a</a:t>
            </a:r>
            <a:r>
              <a:rPr sz="3150" spc="941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comment,</a:t>
            </a:r>
            <a:r>
              <a:rPr sz="3150" spc="13" dirty="0">
                <a:solidFill>
                  <a:srgbClr val="C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very</a:t>
            </a:r>
            <a:r>
              <a:rPr sz="3150" dirty="0">
                <a:solidFill>
                  <a:srgbClr val="C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useful</a:t>
            </a:r>
            <a:r>
              <a:rPr sz="3150" dirty="0">
                <a:solidFill>
                  <a:srgbClr val="C00000"/>
                </a:solidFill>
                <a:latin typeface="VPHKGE+Consolas" panose="020B0609020204030204"/>
                <a:cs typeface="VPHKGE+Consolas" panose="020B0609020204030204"/>
              </a:rPr>
              <a:t>ꢀ‐‐</a:t>
            </a:r>
            <a:r>
              <a:rPr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1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  <a:p>
            <a:pPr marL="3001010" marR="0">
              <a:lnSpc>
                <a:spcPts val="3570"/>
              </a:lnSpc>
              <a:spcBef>
                <a:spcPts val="2685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注释书写形式</a:t>
            </a:r>
            <a:endParaRPr sz="270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176657" y="2073738"/>
            <a:ext cx="4237802" cy="418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95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eXtensible</a:t>
            </a:r>
            <a:r>
              <a:rPr sz="2700" spc="-25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Markup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Language</a:t>
            </a:r>
            <a:endParaRPr sz="2700" dirty="0">
              <a:solidFill>
                <a:srgbClr val="000000"/>
              </a:solidFill>
              <a:latin typeface="VQCCSG+TimesNewRomanPSMT" panose="02020603050405020304"/>
              <a:cs typeface="VQCCSG+TimesNewRomanPSMT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81813" y="3190997"/>
            <a:ext cx="4191429" cy="1389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550" spc="26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&lt;name&gt;</a:t>
            </a:r>
            <a:r>
              <a:rPr sz="3550" spc="123" dirty="0">
                <a:solidFill>
                  <a:srgbClr val="C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5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…</a:t>
            </a:r>
            <a:r>
              <a:rPr sz="3550" spc="130" dirty="0">
                <a:solidFill>
                  <a:srgbClr val="C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550" spc="28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&lt;/name&gt;</a:t>
            </a:r>
            <a:endParaRPr sz="3550" spc="28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  <a:p>
            <a:pPr marL="1009650" marR="0">
              <a:lnSpc>
                <a:spcPts val="4150"/>
              </a:lnSpc>
              <a:spcBef>
                <a:spcPts val="2290"/>
              </a:spcBef>
              <a:spcAft>
                <a:spcPts val="0"/>
              </a:spcAft>
            </a:pPr>
            <a:r>
              <a:rPr sz="3550" spc="23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&lt;name</a:t>
            </a:r>
            <a:r>
              <a:rPr sz="3550" spc="130" dirty="0">
                <a:solidFill>
                  <a:srgbClr val="C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550" spc="41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/&gt;</a:t>
            </a:r>
            <a:endParaRPr sz="3550" spc="41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8388" y="4841050"/>
            <a:ext cx="2672876" cy="5654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550" spc="34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&lt;!</a:t>
            </a:r>
            <a:r>
              <a:rPr sz="3550" spc="52" dirty="0">
                <a:solidFill>
                  <a:srgbClr val="C00000"/>
                </a:solidFill>
                <a:latin typeface="VPHKGE+Consolas" panose="020B0609020204030204"/>
                <a:cs typeface="VPHKGE+Consolas" panose="020B0609020204030204"/>
              </a:rPr>
              <a:t>‐‐</a:t>
            </a:r>
            <a:r>
              <a:rPr sz="3550" spc="504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550" spc="40" dirty="0">
                <a:solidFill>
                  <a:srgbClr val="C00000"/>
                </a:solidFill>
                <a:latin typeface="VPHKGE+Consolas" panose="020B0609020204030204"/>
                <a:cs typeface="VPHKGE+Consolas" panose="020B0609020204030204"/>
              </a:rPr>
              <a:t>‐‐</a:t>
            </a:r>
            <a:r>
              <a:rPr sz="35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5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67919" y="2073738"/>
            <a:ext cx="3855015" cy="418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95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JavsScript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Object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Notation</a:t>
            </a:r>
            <a:endParaRPr sz="2700" dirty="0">
              <a:solidFill>
                <a:srgbClr val="000000"/>
              </a:solidFill>
              <a:latin typeface="VQCCSG+TimesNewRomanPSMT" panose="02020603050405020304"/>
              <a:cs typeface="VQCCSG+TimesNewRomanPSMT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28779" y="2890091"/>
            <a:ext cx="5240469" cy="1303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65"/>
              </a:lnSpc>
              <a:spcBef>
                <a:spcPts val="0"/>
              </a:spcBef>
              <a:spcAft>
                <a:spcPts val="0"/>
              </a:spcAft>
            </a:pPr>
            <a:r>
              <a:rPr sz="3150" spc="11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有类型的键值对</a:t>
            </a:r>
            <a:r>
              <a:rPr sz="3150" spc="92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key:value</a:t>
            </a:r>
            <a:endParaRPr sz="31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257175" marR="0">
              <a:lnSpc>
                <a:spcPts val="4165"/>
              </a:lnSpc>
              <a:spcBef>
                <a:spcPts val="1835"/>
              </a:spcBef>
              <a:spcAft>
                <a:spcPts val="0"/>
              </a:spcAft>
            </a:pPr>
            <a:r>
              <a:rPr sz="3150" dirty="0">
                <a:solidFill>
                  <a:srgbClr val="71AF39"/>
                </a:solidFill>
                <a:latin typeface="Consolas" panose="020B0609020204030204"/>
                <a:cs typeface="Consolas" panose="020B0609020204030204"/>
              </a:rPr>
              <a:t>“name”</a:t>
            </a:r>
            <a:r>
              <a:rPr sz="3150" spc="-21" dirty="0">
                <a:solidFill>
                  <a:srgbClr val="71AF39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1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3150" spc="94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“</a:t>
            </a:r>
            <a:r>
              <a:rPr lang="zh-CN" sz="3150" spc="11" dirty="0">
                <a:solidFill>
                  <a:srgbClr val="C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河南农业</a:t>
            </a:r>
            <a:r>
              <a:rPr sz="3150" spc="11" dirty="0">
                <a:solidFill>
                  <a:srgbClr val="C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大学</a:t>
            </a:r>
            <a:r>
              <a:rPr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”</a:t>
            </a:r>
            <a:endParaRPr sz="31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0127" y="3443303"/>
            <a:ext cx="1614562" cy="5671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65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“”</a:t>
            </a:r>
            <a:r>
              <a:rPr sz="3150" spc="93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类型</a:t>
            </a:r>
            <a:endParaRPr sz="315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09551" y="5221811"/>
            <a:ext cx="1435801" cy="5671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65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键</a:t>
            </a:r>
            <a:r>
              <a:rPr sz="3150" spc="957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key</a:t>
            </a:r>
            <a:endParaRPr sz="31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0233" y="5261435"/>
            <a:ext cx="1878618" cy="5671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65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值</a:t>
            </a:r>
            <a:r>
              <a:rPr sz="3150" spc="957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value</a:t>
            </a:r>
            <a:endParaRPr sz="31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67919" y="2073738"/>
            <a:ext cx="3855015" cy="418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95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JavsScript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Object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Notation</a:t>
            </a:r>
            <a:endParaRPr sz="2700" dirty="0">
              <a:solidFill>
                <a:srgbClr val="000000"/>
              </a:solidFill>
              <a:latin typeface="VQCCSG+TimesNewRomanPSMT" panose="02020603050405020304"/>
              <a:cs typeface="VQCCSG+TimesNewRomanPSMT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1859" y="3298523"/>
            <a:ext cx="9550962" cy="1068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65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“name”</a:t>
            </a:r>
            <a:r>
              <a:rPr sz="3150" spc="-21" dirty="0">
                <a:solidFill>
                  <a:srgbClr val="70AE39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1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3150" spc="94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[</a:t>
            </a:r>
            <a:r>
              <a:rPr sz="3150" spc="95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“</a:t>
            </a:r>
            <a:r>
              <a:rPr lang="zh-CN"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河南农业</a:t>
            </a:r>
            <a:r>
              <a:rPr sz="3150" spc="11" dirty="0">
                <a:solidFill>
                  <a:srgbClr val="C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大学</a:t>
            </a:r>
            <a:r>
              <a:rPr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”,</a:t>
            </a:r>
            <a:r>
              <a:rPr sz="3150" spc="-11" dirty="0">
                <a:solidFill>
                  <a:srgbClr val="C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“</a:t>
            </a:r>
            <a:r>
              <a:rPr lang="zh-CN"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  <a:sym typeface="+mn-ea"/>
              </a:rPr>
              <a:t>河南公立农业专门学校</a:t>
            </a:r>
            <a:r>
              <a:rPr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”</a:t>
            </a:r>
            <a:r>
              <a:rPr sz="3150" spc="-15" dirty="0">
                <a:solidFill>
                  <a:srgbClr val="C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1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]</a:t>
            </a:r>
            <a:endParaRPr sz="31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01063" y="4763849"/>
            <a:ext cx="2820124" cy="5671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65"/>
              </a:lnSpc>
              <a:spcBef>
                <a:spcPts val="0"/>
              </a:spcBef>
              <a:spcAft>
                <a:spcPts val="0"/>
              </a:spcAft>
            </a:pPr>
            <a:r>
              <a:rPr sz="3150" spc="1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多值用</a:t>
            </a:r>
            <a:r>
              <a:rPr sz="31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[,]</a:t>
            </a:r>
            <a:r>
              <a:rPr sz="315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组织</a:t>
            </a:r>
            <a:endParaRPr sz="315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67919" y="2073738"/>
            <a:ext cx="3855015" cy="418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95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JavsScript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Object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Notation</a:t>
            </a:r>
            <a:endParaRPr sz="2700" dirty="0">
              <a:solidFill>
                <a:srgbClr val="000000"/>
              </a:solidFill>
              <a:latin typeface="VQCCSG+TimesNewRomanPSMT" panose="02020603050405020304"/>
              <a:cs typeface="VQCCSG+TimesNewRomanPSMT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99417" y="3075778"/>
            <a:ext cx="2355665" cy="50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95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“name”</a:t>
            </a:r>
            <a:r>
              <a:rPr sz="3150" dirty="0">
                <a:solidFill>
                  <a:srgbClr val="70AE39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1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3150" spc="94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{</a:t>
            </a:r>
            <a:endParaRPr sz="31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26105" y="3741854"/>
            <a:ext cx="6045539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65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“newName”</a:t>
            </a:r>
            <a:r>
              <a:rPr sz="3150" spc="-15" dirty="0">
                <a:solidFill>
                  <a:srgbClr val="70AE39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1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3150" spc="94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“</a:t>
            </a:r>
            <a:r>
              <a:rPr lang="zh-CN"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河南农业</a:t>
            </a:r>
            <a:r>
              <a:rPr sz="3150" spc="10" dirty="0">
                <a:solidFill>
                  <a:srgbClr val="C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大学</a:t>
            </a:r>
            <a:r>
              <a:rPr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”</a:t>
            </a:r>
            <a:r>
              <a:rPr sz="315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，</a:t>
            </a:r>
            <a:endParaRPr sz="315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5931" y="4317317"/>
            <a:ext cx="3222221" cy="5671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65"/>
              </a:lnSpc>
              <a:spcBef>
                <a:spcPts val="0"/>
              </a:spcBef>
              <a:spcAft>
                <a:spcPts val="0"/>
              </a:spcAft>
            </a:pPr>
            <a:r>
              <a:rPr sz="3150" spc="1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键值对嵌套用</a:t>
            </a:r>
            <a:r>
              <a:rPr sz="31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{,}</a:t>
            </a:r>
            <a:endParaRPr sz="31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26180" y="4463415"/>
            <a:ext cx="7068185" cy="1068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65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“oldName”</a:t>
            </a:r>
            <a:r>
              <a:rPr sz="3150" spc="-15" dirty="0">
                <a:solidFill>
                  <a:srgbClr val="70AE39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3150" dirty="0">
                <a:solidFill>
                  <a:srgbClr val="C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“</a:t>
            </a:r>
            <a:r>
              <a:rPr lang="zh-CN"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  <a:sym typeface="+mn-ea"/>
              </a:rPr>
              <a:t>河南公立农业专门学校</a:t>
            </a:r>
            <a:r>
              <a:rPr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”</a:t>
            </a:r>
            <a:r>
              <a:rPr sz="3150" dirty="0">
                <a:solidFill>
                  <a:srgbClr val="C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endParaRPr sz="3150" dirty="0">
              <a:solidFill>
                <a:srgbClr val="C00000"/>
              </a:solidFill>
              <a:latin typeface="VPHKGE+Consolas" panose="020B0609020204030204"/>
              <a:cs typeface="VPHKGE+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81032" y="5240964"/>
            <a:ext cx="372768" cy="50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95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}</a:t>
            </a:r>
            <a:endParaRPr sz="31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67919" y="2073738"/>
            <a:ext cx="3855015" cy="418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95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JavsScript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Object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Notation</a:t>
            </a:r>
            <a:endParaRPr sz="2700" dirty="0">
              <a:solidFill>
                <a:srgbClr val="000000"/>
              </a:solidFill>
              <a:latin typeface="VQCCSG+TimesNewRomanPSMT" panose="02020603050405020304"/>
              <a:cs typeface="VQCCSG+TimesNewRomanPSMT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07543" y="3190997"/>
            <a:ext cx="3936806" cy="5654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550" spc="35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“key”</a:t>
            </a:r>
            <a:r>
              <a:rPr sz="3550" spc="41" dirty="0">
                <a:solidFill>
                  <a:srgbClr val="70AE39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5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3550" spc="1132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550" spc="4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“value”</a:t>
            </a:r>
            <a:endParaRPr sz="3550" spc="4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9110" y="4015573"/>
            <a:ext cx="7972050" cy="13908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7825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550" spc="35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“key”</a:t>
            </a:r>
            <a:r>
              <a:rPr sz="3550" spc="41" dirty="0">
                <a:solidFill>
                  <a:srgbClr val="70AE39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5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3550" spc="1151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550" spc="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[</a:t>
            </a:r>
            <a:r>
              <a:rPr sz="3550" spc="36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“value1”</a:t>
            </a:r>
            <a:r>
              <a:rPr sz="35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3550" spc="113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550" spc="35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“value2”</a:t>
            </a:r>
            <a:r>
              <a:rPr sz="35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]</a:t>
            </a:r>
            <a:endParaRPr sz="35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4150"/>
              </a:lnSpc>
              <a:spcBef>
                <a:spcPts val="2345"/>
              </a:spcBef>
              <a:spcAft>
                <a:spcPts val="0"/>
              </a:spcAft>
            </a:pPr>
            <a:r>
              <a:rPr sz="3550" spc="35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“key”</a:t>
            </a:r>
            <a:r>
              <a:rPr sz="3550" spc="34" dirty="0">
                <a:solidFill>
                  <a:srgbClr val="70AE39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550" spc="4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3550" spc="62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5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{</a:t>
            </a:r>
            <a:r>
              <a:rPr sz="3550" spc="35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“subkey”</a:t>
            </a:r>
            <a:r>
              <a:rPr sz="3550" spc="41" dirty="0">
                <a:solidFill>
                  <a:srgbClr val="70AE39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5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3550" spc="1132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550" spc="36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“subvalue”</a:t>
            </a:r>
            <a:r>
              <a:rPr sz="35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}</a:t>
            </a:r>
            <a:endParaRPr sz="35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36449" y="2073738"/>
            <a:ext cx="4518917" cy="418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95"/>
              </a:lnSpc>
              <a:spcBef>
                <a:spcPts val="0"/>
              </a:spcBef>
              <a:spcAft>
                <a:spcPts val="0"/>
              </a:spcAft>
            </a:pPr>
            <a:r>
              <a:rPr sz="2700" spc="-7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YAML</a:t>
            </a:r>
            <a:r>
              <a:rPr sz="2700" spc="-162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Ain’t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Markup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Language</a:t>
            </a:r>
            <a:endParaRPr sz="2700" dirty="0">
              <a:solidFill>
                <a:srgbClr val="000000"/>
              </a:solidFill>
              <a:latin typeface="VQCCSG+TimesNewRomanPSMT" panose="02020603050405020304"/>
              <a:cs typeface="VQCCSG+TimesNewRomanPSMT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29185" y="2890091"/>
            <a:ext cx="4764786" cy="1303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65"/>
              </a:lnSpc>
              <a:spcBef>
                <a:spcPts val="0"/>
              </a:spcBef>
              <a:spcAft>
                <a:spcPts val="0"/>
              </a:spcAft>
            </a:pPr>
            <a:r>
              <a:rPr sz="3150" spc="11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无类型键值对</a:t>
            </a:r>
            <a:r>
              <a:rPr sz="3150" spc="927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key:value</a:t>
            </a:r>
            <a:endParaRPr sz="31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415925" marR="0">
              <a:lnSpc>
                <a:spcPts val="4165"/>
              </a:lnSpc>
              <a:spcBef>
                <a:spcPts val="1835"/>
              </a:spcBef>
              <a:spcAft>
                <a:spcPts val="0"/>
              </a:spcAft>
            </a:pPr>
            <a:r>
              <a:rPr sz="3150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name</a:t>
            </a:r>
            <a:r>
              <a:rPr sz="3150" spc="-21" dirty="0">
                <a:solidFill>
                  <a:srgbClr val="70AE39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1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3150" spc="95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sz="3150" spc="11" dirty="0">
                <a:solidFill>
                  <a:srgbClr val="C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河南农业</a:t>
            </a:r>
            <a:r>
              <a:rPr sz="3150" spc="11" dirty="0">
                <a:solidFill>
                  <a:srgbClr val="C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大学</a:t>
            </a:r>
            <a:endParaRPr sz="3150" spc="11" dirty="0">
              <a:solidFill>
                <a:srgbClr val="C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9261" y="3443303"/>
            <a:ext cx="1757331" cy="5671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65"/>
              </a:lnSpc>
              <a:spcBef>
                <a:spcPts val="0"/>
              </a:spcBef>
              <a:spcAft>
                <a:spcPts val="0"/>
              </a:spcAft>
            </a:pPr>
            <a:r>
              <a:rPr sz="3150" spc="1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仅字符串</a:t>
            </a:r>
            <a:endParaRPr sz="3150" spc="1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09551" y="5221811"/>
            <a:ext cx="1435801" cy="5671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65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键</a:t>
            </a:r>
            <a:r>
              <a:rPr sz="3150" spc="957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key</a:t>
            </a:r>
            <a:endParaRPr sz="31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0233" y="5261435"/>
            <a:ext cx="1878618" cy="5671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65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值</a:t>
            </a:r>
            <a:r>
              <a:rPr sz="3150" spc="957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value</a:t>
            </a:r>
            <a:endParaRPr sz="31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36449" y="2073738"/>
            <a:ext cx="4518917" cy="418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95"/>
              </a:lnSpc>
              <a:spcBef>
                <a:spcPts val="0"/>
              </a:spcBef>
              <a:spcAft>
                <a:spcPts val="0"/>
              </a:spcAft>
            </a:pPr>
            <a:r>
              <a:rPr sz="2700" spc="-7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YAML</a:t>
            </a:r>
            <a:r>
              <a:rPr sz="2700" spc="-162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Ain’t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Markup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Language</a:t>
            </a:r>
            <a:endParaRPr sz="2700" dirty="0">
              <a:solidFill>
                <a:srgbClr val="000000"/>
              </a:solidFill>
              <a:latin typeface="VQCCSG+TimesNewRomanPSMT" panose="02020603050405020304"/>
              <a:cs typeface="VQCCSG+TimesNewRomanPSMT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30225" y="2839799"/>
            <a:ext cx="3362823" cy="5671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65"/>
              </a:lnSpc>
              <a:spcBef>
                <a:spcPts val="0"/>
              </a:spcBef>
              <a:spcAft>
                <a:spcPts val="0"/>
              </a:spcAft>
            </a:pPr>
            <a:r>
              <a:rPr sz="3150" spc="1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缩进表达所属关系</a:t>
            </a:r>
            <a:endParaRPr sz="3150" spc="1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93912" y="3750918"/>
            <a:ext cx="1474609" cy="50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95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name</a:t>
            </a:r>
            <a:r>
              <a:rPr sz="3150" dirty="0">
                <a:solidFill>
                  <a:srgbClr val="70AE39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1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endParaRPr sz="31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60015" y="4417695"/>
            <a:ext cx="6674485" cy="1256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65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newName</a:t>
            </a:r>
            <a:r>
              <a:rPr sz="3150" spc="918" dirty="0">
                <a:solidFill>
                  <a:srgbClr val="70AE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3150" spc="94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sz="3150" spc="11" dirty="0">
                <a:solidFill>
                  <a:srgbClr val="C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河南农业</a:t>
            </a:r>
            <a:r>
              <a:rPr sz="3150" spc="11" dirty="0">
                <a:solidFill>
                  <a:srgbClr val="C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大学</a:t>
            </a:r>
            <a:endParaRPr sz="3150" spc="11" dirty="0">
              <a:solidFill>
                <a:srgbClr val="C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  <a:p>
            <a:pPr marL="0" marR="0">
              <a:lnSpc>
                <a:spcPts val="4165"/>
              </a:lnSpc>
              <a:spcBef>
                <a:spcPts val="1465"/>
              </a:spcBef>
              <a:spcAft>
                <a:spcPts val="0"/>
              </a:spcAft>
            </a:pPr>
            <a:r>
              <a:rPr sz="3150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oldName</a:t>
            </a:r>
            <a:r>
              <a:rPr sz="3150" spc="918" dirty="0">
                <a:solidFill>
                  <a:srgbClr val="70AE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3150" dirty="0">
                <a:solidFill>
                  <a:srgbClr val="C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lang="zh-CN"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  <a:sym typeface="+mn-ea"/>
              </a:rPr>
              <a:t>河南公立农业专门学校</a:t>
            </a:r>
            <a:endParaRPr sz="3150" spc="11" dirty="0">
              <a:solidFill>
                <a:srgbClr val="C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748790" y="1330325"/>
            <a:ext cx="6894195" cy="923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spc="36" dirty="0">
                <a:solidFill>
                  <a:srgbClr val="595959"/>
                </a:solidFill>
                <a:latin typeface="BAHEMF+PalatinoLinotype-BoldItalic" panose="020407020603050A0204"/>
                <a:cs typeface="BAHEMF+PalatinoLinotype-BoldItalic" panose="020407020603050A0204"/>
              </a:rPr>
              <a:t>课程内容</a:t>
            </a:r>
            <a:endParaRPr lang="zh-CN" altLang="en-US" sz="4000" b="1" spc="36" dirty="0">
              <a:solidFill>
                <a:srgbClr val="595959"/>
              </a:solidFill>
              <a:latin typeface="BAHEMF+PalatinoLinotype-BoldItalic" panose="020407020603050A0204"/>
              <a:cs typeface="BAHEMF+PalatinoLinotype-BoldItalic" panose="020407020603050A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6495" y="2839720"/>
            <a:ext cx="871728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  <a:sym typeface="+mn-ea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  <a:sym typeface="+mn-ea"/>
              </a:rPr>
              <a:t>、</a:t>
            </a:r>
            <a:r>
              <a:rPr sz="240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  <a:sym typeface="+mn-ea"/>
              </a:rPr>
              <a:t>Beautiful</a:t>
            </a:r>
            <a:r>
              <a:rPr lang="en-US" sz="240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  <a:sym typeface="+mn-ea"/>
              </a:rPr>
              <a:t> </a:t>
            </a:r>
            <a:r>
              <a:rPr sz="2400" spc="-4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  <a:sym typeface="+mn-ea"/>
              </a:rPr>
              <a:t>Soup库</a:t>
            </a:r>
            <a:r>
              <a:rPr lang="zh-CN" sz="240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  <a:sym typeface="+mn-ea"/>
              </a:rPr>
              <a:t>解析</a:t>
            </a:r>
            <a:r>
              <a:rPr lang="en-US" altLang="zh-CN" sz="240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  <a:sym typeface="+mn-ea"/>
              </a:rPr>
              <a:t>HTML</a:t>
            </a:r>
            <a:r>
              <a:rPr lang="zh-CN" altLang="en-US" sz="240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  <a:sym typeface="+mn-ea"/>
              </a:rPr>
              <a:t>页面</a:t>
            </a:r>
            <a:endParaRPr lang="zh-CN" altLang="en-US" sz="240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b="1"/>
              <a:t>2</a:t>
            </a:r>
            <a:r>
              <a:rPr lang="zh-CN" altLang="en-US" sz="2400" b="1"/>
              <a:t>、信息标记与提取</a:t>
            </a:r>
            <a:endParaRPr lang="zh-CN" altLang="en-US" sz="2400" b="1"/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b="1"/>
              <a:t>                </a:t>
            </a:r>
            <a:r>
              <a:rPr lang="zh-CN" altLang="en-US" sz="2400" b="1"/>
              <a:t>信息标记的三种形式</a:t>
            </a:r>
            <a:endParaRPr lang="zh-CN" altLang="en-US" sz="2400" b="1"/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b="1"/>
              <a:t> </a:t>
            </a:r>
            <a:r>
              <a:rPr lang="en-US" altLang="zh-CN" sz="2400" b="1"/>
              <a:t>               </a:t>
            </a:r>
            <a:r>
              <a:rPr lang="zh-CN" altLang="en-US" sz="2400" b="1"/>
              <a:t>信息提取的一般方法</a:t>
            </a:r>
            <a:endParaRPr lang="zh-CN" altLang="en-US" sz="2400" b="1"/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b="1"/>
              <a:t> </a:t>
            </a:r>
            <a:r>
              <a:rPr lang="en-US" altLang="zh-CN" sz="2400" b="1"/>
              <a:t>               </a:t>
            </a:r>
            <a:r>
              <a:rPr sz="2400" b="1" spc="48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  <a:sym typeface="+mn-ea"/>
              </a:rPr>
              <a:t>基于bs4库的HTML内容遍历方法</a:t>
            </a:r>
            <a:endParaRPr lang="zh-CN" altLang="en-US" sz="2400" b="1"/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/>
              <a:t>3</a:t>
            </a:r>
            <a:r>
              <a:rPr lang="zh-CN" altLang="en-US" sz="2400"/>
              <a:t>、实例：中国</a:t>
            </a:r>
            <a:r>
              <a:rPr lang="zh-CN" altLang="en-US" sz="2400"/>
              <a:t>大学排名</a:t>
            </a:r>
            <a:endParaRPr lang="zh-CN" altLang="en-US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36449" y="2073738"/>
            <a:ext cx="4518917" cy="418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95"/>
              </a:lnSpc>
              <a:spcBef>
                <a:spcPts val="0"/>
              </a:spcBef>
              <a:spcAft>
                <a:spcPts val="0"/>
              </a:spcAft>
            </a:pPr>
            <a:r>
              <a:rPr sz="2700" spc="-7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YAML</a:t>
            </a:r>
            <a:r>
              <a:rPr sz="2700" spc="-162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Ain’t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Markup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Language</a:t>
            </a:r>
            <a:endParaRPr sz="2700" dirty="0">
              <a:solidFill>
                <a:srgbClr val="000000"/>
              </a:solidFill>
              <a:latin typeface="VQCCSG+TimesNewRomanPSMT" panose="02020603050405020304"/>
              <a:cs typeface="VQCCSG+TimesNewRomanPSMT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10819" y="2839799"/>
            <a:ext cx="3001772" cy="5671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65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‐</a:t>
            </a:r>
            <a:r>
              <a:rPr sz="3150" spc="95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spc="11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表达并列关系</a:t>
            </a:r>
            <a:endParaRPr sz="3150" spc="11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08799" y="3796610"/>
            <a:ext cx="1474609" cy="50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95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name</a:t>
            </a:r>
            <a:r>
              <a:rPr sz="3150" dirty="0">
                <a:solidFill>
                  <a:srgbClr val="70AE39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1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endParaRPr sz="31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08960" y="4462780"/>
            <a:ext cx="4589780" cy="1263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65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‐</a:t>
            </a:r>
            <a:r>
              <a:rPr lang="zh-CN" sz="3150" spc="11" dirty="0">
                <a:solidFill>
                  <a:srgbClr val="C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河南农业</a:t>
            </a:r>
            <a:r>
              <a:rPr sz="3150" spc="11" dirty="0">
                <a:solidFill>
                  <a:srgbClr val="C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大学</a:t>
            </a:r>
            <a:endParaRPr sz="3150" spc="11" dirty="0">
              <a:solidFill>
                <a:srgbClr val="C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  <a:p>
            <a:pPr marL="0" marR="0">
              <a:lnSpc>
                <a:spcPts val="4165"/>
              </a:lnSpc>
              <a:spcBef>
                <a:spcPts val="1520"/>
              </a:spcBef>
              <a:spcAft>
                <a:spcPts val="0"/>
              </a:spcAft>
            </a:pPr>
            <a:r>
              <a:rPr sz="3150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‐</a:t>
            </a:r>
            <a:r>
              <a:rPr lang="zh-CN" sz="31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  <a:sym typeface="+mn-ea"/>
              </a:rPr>
              <a:t>河南公立农业专门学校</a:t>
            </a:r>
            <a:endParaRPr sz="3150" spc="11" dirty="0">
              <a:solidFill>
                <a:srgbClr val="C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36449" y="2073738"/>
            <a:ext cx="4518917" cy="418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95"/>
              </a:lnSpc>
              <a:spcBef>
                <a:spcPts val="0"/>
              </a:spcBef>
              <a:spcAft>
                <a:spcPts val="0"/>
              </a:spcAft>
            </a:pPr>
            <a:r>
              <a:rPr sz="2700" spc="-7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YAML</a:t>
            </a:r>
            <a:r>
              <a:rPr sz="2700" spc="-162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Ain’t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Markup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Language</a:t>
            </a:r>
            <a:endParaRPr sz="2700" dirty="0">
              <a:solidFill>
                <a:srgbClr val="000000"/>
              </a:solidFill>
              <a:latin typeface="VQCCSG+TimesNewRomanPSMT" panose="02020603050405020304"/>
              <a:cs typeface="VQCCSG+TimesNewRomanPSMT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8759" y="2839799"/>
            <a:ext cx="5484883" cy="5671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65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|</a:t>
            </a:r>
            <a:r>
              <a:rPr sz="3150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150" spc="11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表达整块数据</a:t>
            </a:r>
            <a:r>
              <a:rPr sz="3150" spc="267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#</a:t>
            </a:r>
            <a:r>
              <a:rPr sz="3150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150" spc="1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表示注释</a:t>
            </a:r>
            <a:endParaRPr sz="3150" spc="1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0270" y="3775367"/>
            <a:ext cx="4172054" cy="50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95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text</a:t>
            </a:r>
            <a:r>
              <a:rPr sz="31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3150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1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|</a:t>
            </a:r>
            <a:r>
              <a:rPr sz="3150" spc="615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spc="11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#</a:t>
            </a:r>
            <a:r>
              <a:rPr sz="2700" dirty="0">
                <a:solidFill>
                  <a:srgbClr val="C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学校介绍</a:t>
            </a:r>
            <a:endParaRPr sz="2700" dirty="0">
              <a:solidFill>
                <a:srgbClr val="C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0072" y="4452564"/>
            <a:ext cx="8453598" cy="273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marR="0">
              <a:lnSpc>
                <a:spcPts val="1780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sym typeface="+mn-ea"/>
              </a:rPr>
              <a:t>河南农业大学（Henan Agricultural University），简称河南农大，位于河南省郑州市，由中华人民共和国农业部、国家林业局、国家烟草专卖局与河南省人民政府分别共建，入选2011计划、“特色重点学科建设项目”、中西部高校基础能力建设工程、卓越农林人才教育培养计划，为河南省省属重点大学。</a:t>
            </a:r>
            <a:endParaRPr sz="1350" dirty="0">
              <a:solidFill>
                <a:srgbClr val="000000"/>
              </a:solidFill>
            </a:endParaRPr>
          </a:p>
          <a:p>
            <a:pPr marL="635" marR="0">
              <a:lnSpc>
                <a:spcPts val="1780"/>
              </a:lnSpc>
              <a:spcBef>
                <a:spcPts val="0"/>
              </a:spcBef>
              <a:spcAft>
                <a:spcPts val="0"/>
              </a:spcAft>
            </a:pPr>
            <a:endParaRPr sz="1350" dirty="0">
              <a:solidFill>
                <a:srgbClr val="000000"/>
              </a:solidFill>
            </a:endParaRPr>
          </a:p>
          <a:p>
            <a:pPr marL="635" marR="0">
              <a:lnSpc>
                <a:spcPts val="1780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sym typeface="+mn-ea"/>
              </a:rPr>
              <a:t>学校源自1902年创办的河南大学堂，先后经历了河南高等学堂、河南高等学校、河南公立农业专门学校、国立第五中山大学农科、河南大学农学院等办学阶段。1952年全国院系调整时重新独立建制，更名为河南农学院。1984年12月更名为河南农业大学。2009年9月成为农业部与地方省政府共建的第一所省属农业高校。</a:t>
            </a:r>
            <a:endParaRPr sz="1350" dirty="0">
              <a:solidFill>
                <a:srgbClr val="000000"/>
              </a:solidFill>
            </a:endParaRPr>
          </a:p>
          <a:p>
            <a:pPr marL="635" marR="0">
              <a:lnSpc>
                <a:spcPts val="1780"/>
              </a:lnSpc>
              <a:spcBef>
                <a:spcPts val="0"/>
              </a:spcBef>
              <a:spcAft>
                <a:spcPts val="0"/>
              </a:spcAft>
            </a:pPr>
            <a:endParaRPr sz="1350" dirty="0">
              <a:solidFill>
                <a:srgbClr val="000000"/>
              </a:solidFill>
            </a:endParaRPr>
          </a:p>
          <a:p>
            <a:pPr marL="635" marR="0">
              <a:lnSpc>
                <a:spcPts val="1780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000000"/>
                </a:solidFill>
                <a:sym typeface="+mn-ea"/>
              </a:rPr>
              <a:t>截至2018年4月，学校建有郑州市文化路、龙子湖和许昌新区三个校区。下设20个学院，设有农、工、理、经、管、法、文、医、教、艺10大学科门类。拥有9个博士学位授权一级学科，18个硕士学位授权一级学科，9个硕士专业学位类别，74个本科专业。各类在校生3万余人。学校在职教职员工2057人。其中教授、副教授等高级专业技术职务757人，博士学位760人</a:t>
            </a:r>
            <a:r>
              <a:rPr lang="zh-CN" sz="1350" dirty="0">
                <a:solidFill>
                  <a:srgbClr val="000000"/>
                </a:solidFill>
                <a:sym typeface="+mn-ea"/>
              </a:rPr>
              <a:t>。</a:t>
            </a:r>
            <a:endParaRPr sz="135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36449" y="2073738"/>
            <a:ext cx="4518917" cy="418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95"/>
              </a:lnSpc>
              <a:spcBef>
                <a:spcPts val="0"/>
              </a:spcBef>
              <a:spcAft>
                <a:spcPts val="0"/>
              </a:spcAft>
            </a:pPr>
            <a:r>
              <a:rPr sz="2700" spc="-7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YAML</a:t>
            </a:r>
            <a:r>
              <a:rPr sz="2700" spc="-162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Ain’t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Markup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Language</a:t>
            </a:r>
            <a:endParaRPr sz="2700" dirty="0">
              <a:solidFill>
                <a:srgbClr val="000000"/>
              </a:solidFill>
              <a:latin typeface="VQCCSG+TimesNewRomanPSMT" panose="02020603050405020304"/>
              <a:cs typeface="VQCCSG+TimesNewRomanPSMT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89639" y="2827522"/>
            <a:ext cx="3686461" cy="27657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550" spc="36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key</a:t>
            </a:r>
            <a:r>
              <a:rPr sz="3550" spc="41" dirty="0">
                <a:solidFill>
                  <a:srgbClr val="70AE39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5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3550" spc="1132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550" spc="43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value</a:t>
            </a:r>
            <a:endParaRPr sz="3550" spc="43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4150"/>
              </a:lnSpc>
              <a:spcBef>
                <a:spcPts val="125"/>
              </a:spcBef>
              <a:spcAft>
                <a:spcPts val="0"/>
              </a:spcAft>
            </a:pPr>
            <a:r>
              <a:rPr sz="3550" spc="36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key</a:t>
            </a:r>
            <a:r>
              <a:rPr sz="3550" spc="41" dirty="0">
                <a:solidFill>
                  <a:srgbClr val="70AE39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5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3550" spc="1132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550" spc="41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#Comment</a:t>
            </a:r>
            <a:endParaRPr sz="3550" spc="41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4150"/>
              </a:lnSpc>
              <a:spcBef>
                <a:spcPts val="130"/>
              </a:spcBef>
              <a:spcAft>
                <a:spcPts val="0"/>
              </a:spcAft>
            </a:pPr>
            <a:r>
              <a:rPr sz="3550" spc="41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‐</a:t>
            </a:r>
            <a:r>
              <a:rPr sz="3550" spc="39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value1</a:t>
            </a:r>
            <a:endParaRPr sz="3550" spc="39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4150"/>
              </a:lnSpc>
              <a:spcBef>
                <a:spcPts val="130"/>
              </a:spcBef>
              <a:spcAft>
                <a:spcPts val="0"/>
              </a:spcAft>
            </a:pPr>
            <a:r>
              <a:rPr sz="3550" spc="41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‐</a:t>
            </a:r>
            <a:r>
              <a:rPr sz="3550" spc="35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value2</a:t>
            </a:r>
            <a:r>
              <a:rPr sz="3550" dirty="0">
                <a:solidFill>
                  <a:srgbClr val="C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endParaRPr sz="3550" dirty="0">
              <a:solidFill>
                <a:srgbClr val="C00000"/>
              </a:solidFill>
              <a:latin typeface="VPHKGE+Consolas" panose="020B0609020204030204"/>
              <a:cs typeface="VPHKGE+Consolas" panose="020B0609020204030204"/>
            </a:endParaRPr>
          </a:p>
          <a:p>
            <a:pPr marL="0" marR="0">
              <a:lnSpc>
                <a:spcPts val="4150"/>
              </a:lnSpc>
              <a:spcBef>
                <a:spcPts val="180"/>
              </a:spcBef>
              <a:spcAft>
                <a:spcPts val="0"/>
              </a:spcAft>
            </a:pPr>
            <a:r>
              <a:rPr sz="3550" spc="36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key</a:t>
            </a:r>
            <a:r>
              <a:rPr sz="3550" spc="41" dirty="0">
                <a:solidFill>
                  <a:srgbClr val="70AE39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550" spc="2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3550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endParaRPr sz="3550" dirty="0">
              <a:solidFill>
                <a:srgbClr val="000000"/>
              </a:solidFill>
              <a:latin typeface="VPHKGE+Consolas" panose="020B0609020204030204"/>
              <a:cs typeface="VPHKGE+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47114" y="5578212"/>
            <a:ext cx="4443036" cy="5654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550" spc="40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subkey</a:t>
            </a:r>
            <a:r>
              <a:rPr sz="3550" spc="1074" dirty="0">
                <a:solidFill>
                  <a:srgbClr val="70AE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5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3550" spc="1132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550" spc="41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subvalue</a:t>
            </a:r>
            <a:endParaRPr sz="3550" spc="41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176657" y="2073738"/>
            <a:ext cx="4237802" cy="418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95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eXtensible</a:t>
            </a:r>
            <a:r>
              <a:rPr sz="2700" spc="-25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Markup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Language</a:t>
            </a:r>
            <a:endParaRPr sz="2700" dirty="0">
              <a:solidFill>
                <a:srgbClr val="000000"/>
              </a:solidFill>
              <a:latin typeface="VQCCSG+TimesNewRomanPSMT" panose="02020603050405020304"/>
              <a:cs typeface="VQCCSG+TimesNewRomanPSMT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81813" y="3190997"/>
            <a:ext cx="4191429" cy="1389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550" spc="26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&lt;name&gt;</a:t>
            </a:r>
            <a:r>
              <a:rPr sz="3550" spc="123" dirty="0">
                <a:solidFill>
                  <a:srgbClr val="C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5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…</a:t>
            </a:r>
            <a:r>
              <a:rPr sz="3550" spc="130" dirty="0">
                <a:solidFill>
                  <a:srgbClr val="C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550" spc="28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&lt;/name&gt;</a:t>
            </a:r>
            <a:endParaRPr sz="3550" spc="28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  <a:p>
            <a:pPr marL="1009650" marR="0">
              <a:lnSpc>
                <a:spcPts val="4150"/>
              </a:lnSpc>
              <a:spcBef>
                <a:spcPts val="2290"/>
              </a:spcBef>
              <a:spcAft>
                <a:spcPts val="0"/>
              </a:spcAft>
            </a:pPr>
            <a:r>
              <a:rPr sz="3550" spc="23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&lt;name</a:t>
            </a:r>
            <a:r>
              <a:rPr sz="3550" spc="130" dirty="0">
                <a:solidFill>
                  <a:srgbClr val="C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550" spc="41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/&gt;</a:t>
            </a:r>
            <a:endParaRPr sz="3550" spc="41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8388" y="4841050"/>
            <a:ext cx="2672876" cy="5654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550" spc="34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&lt;!</a:t>
            </a:r>
            <a:r>
              <a:rPr sz="3550" spc="52" dirty="0">
                <a:solidFill>
                  <a:srgbClr val="C00000"/>
                </a:solidFill>
                <a:latin typeface="VPHKGE+Consolas" panose="020B0609020204030204"/>
                <a:cs typeface="VPHKGE+Consolas" panose="020B0609020204030204"/>
              </a:rPr>
              <a:t>‐‐</a:t>
            </a:r>
            <a:r>
              <a:rPr sz="3550" spc="504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550" spc="40" dirty="0">
                <a:solidFill>
                  <a:srgbClr val="C00000"/>
                </a:solidFill>
                <a:latin typeface="VPHKGE+Consolas" panose="020B0609020204030204"/>
                <a:cs typeface="VPHKGE+Consolas" panose="020B0609020204030204"/>
              </a:rPr>
              <a:t>‐‐</a:t>
            </a:r>
            <a:r>
              <a:rPr sz="35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5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67919" y="2073738"/>
            <a:ext cx="3855015" cy="418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95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JavsScript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Object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Notation</a:t>
            </a:r>
            <a:endParaRPr sz="2700" dirty="0">
              <a:solidFill>
                <a:srgbClr val="000000"/>
              </a:solidFill>
              <a:latin typeface="VQCCSG+TimesNewRomanPSMT" panose="02020603050405020304"/>
              <a:cs typeface="VQCCSG+TimesNewRomanPSMT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07543" y="3190997"/>
            <a:ext cx="3936806" cy="5654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550" spc="35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“key”</a:t>
            </a:r>
            <a:r>
              <a:rPr sz="3550" spc="41" dirty="0">
                <a:solidFill>
                  <a:srgbClr val="70AE39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5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3550" spc="1132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550" spc="4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“value”</a:t>
            </a:r>
            <a:endParaRPr sz="3550" spc="4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9110" y="4015573"/>
            <a:ext cx="7972050" cy="13908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7825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550" spc="35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“key”</a:t>
            </a:r>
            <a:r>
              <a:rPr sz="3550" spc="41" dirty="0">
                <a:solidFill>
                  <a:srgbClr val="70AE39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5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3550" spc="1151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550" spc="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[</a:t>
            </a:r>
            <a:r>
              <a:rPr sz="3550" spc="36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“value1”</a:t>
            </a:r>
            <a:r>
              <a:rPr sz="35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3550" spc="113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550" spc="35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“value2”</a:t>
            </a:r>
            <a:r>
              <a:rPr sz="35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]</a:t>
            </a:r>
            <a:endParaRPr sz="35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4150"/>
              </a:lnSpc>
              <a:spcBef>
                <a:spcPts val="2345"/>
              </a:spcBef>
              <a:spcAft>
                <a:spcPts val="0"/>
              </a:spcAft>
            </a:pPr>
            <a:r>
              <a:rPr sz="3550" spc="35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“key”</a:t>
            </a:r>
            <a:r>
              <a:rPr sz="3550" spc="34" dirty="0">
                <a:solidFill>
                  <a:srgbClr val="70AE39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550" spc="4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3550" spc="62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5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{</a:t>
            </a:r>
            <a:r>
              <a:rPr sz="3550" spc="35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“subkey”</a:t>
            </a:r>
            <a:r>
              <a:rPr sz="3550" spc="41" dirty="0">
                <a:solidFill>
                  <a:srgbClr val="70AE39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5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3550" spc="1132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550" spc="36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“subvalue”</a:t>
            </a:r>
            <a:r>
              <a:rPr sz="35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}</a:t>
            </a:r>
            <a:endParaRPr sz="35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36449" y="2073738"/>
            <a:ext cx="4518917" cy="418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95"/>
              </a:lnSpc>
              <a:spcBef>
                <a:spcPts val="0"/>
              </a:spcBef>
              <a:spcAft>
                <a:spcPts val="0"/>
              </a:spcAft>
            </a:pPr>
            <a:r>
              <a:rPr sz="2700" spc="-7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YAML</a:t>
            </a:r>
            <a:r>
              <a:rPr sz="2700" spc="-162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Ain’t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Markup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VQCCSG+TimesNewRomanPSMT" panose="02020603050405020304"/>
                <a:cs typeface="VQCCSG+TimesNewRomanPSMT" panose="02020603050405020304"/>
              </a:rPr>
              <a:t>Language</a:t>
            </a:r>
            <a:endParaRPr sz="2700" dirty="0">
              <a:solidFill>
                <a:srgbClr val="000000"/>
              </a:solidFill>
              <a:latin typeface="VQCCSG+TimesNewRomanPSMT" panose="02020603050405020304"/>
              <a:cs typeface="VQCCSG+TimesNewRomanPSMT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89639" y="2827522"/>
            <a:ext cx="3686461" cy="27657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550" spc="36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key</a:t>
            </a:r>
            <a:r>
              <a:rPr sz="3550" spc="41" dirty="0">
                <a:solidFill>
                  <a:srgbClr val="70AE39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5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3550" spc="1132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550" spc="43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value</a:t>
            </a:r>
            <a:endParaRPr sz="3550" spc="43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4150"/>
              </a:lnSpc>
              <a:spcBef>
                <a:spcPts val="125"/>
              </a:spcBef>
              <a:spcAft>
                <a:spcPts val="0"/>
              </a:spcAft>
            </a:pPr>
            <a:r>
              <a:rPr sz="3550" spc="36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key</a:t>
            </a:r>
            <a:r>
              <a:rPr sz="3550" spc="41" dirty="0">
                <a:solidFill>
                  <a:srgbClr val="70AE39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5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3550" spc="1132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550" spc="41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#Comment</a:t>
            </a:r>
            <a:endParaRPr sz="3550" spc="41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4150"/>
              </a:lnSpc>
              <a:spcBef>
                <a:spcPts val="130"/>
              </a:spcBef>
              <a:spcAft>
                <a:spcPts val="0"/>
              </a:spcAft>
            </a:pPr>
            <a:r>
              <a:rPr sz="3550" spc="41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‐</a:t>
            </a:r>
            <a:r>
              <a:rPr sz="3550" spc="39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value1</a:t>
            </a:r>
            <a:endParaRPr sz="3550" spc="39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4150"/>
              </a:lnSpc>
              <a:spcBef>
                <a:spcPts val="130"/>
              </a:spcBef>
              <a:spcAft>
                <a:spcPts val="0"/>
              </a:spcAft>
            </a:pPr>
            <a:r>
              <a:rPr sz="3550" spc="41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‐</a:t>
            </a:r>
            <a:r>
              <a:rPr sz="3550" spc="35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value2</a:t>
            </a:r>
            <a:r>
              <a:rPr sz="3550" dirty="0">
                <a:solidFill>
                  <a:srgbClr val="C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endParaRPr sz="3550" dirty="0">
              <a:solidFill>
                <a:srgbClr val="C00000"/>
              </a:solidFill>
              <a:latin typeface="VPHKGE+Consolas" panose="020B0609020204030204"/>
              <a:cs typeface="VPHKGE+Consolas" panose="020B0609020204030204"/>
            </a:endParaRPr>
          </a:p>
          <a:p>
            <a:pPr marL="0" marR="0">
              <a:lnSpc>
                <a:spcPts val="4150"/>
              </a:lnSpc>
              <a:spcBef>
                <a:spcPts val="180"/>
              </a:spcBef>
              <a:spcAft>
                <a:spcPts val="0"/>
              </a:spcAft>
            </a:pPr>
            <a:r>
              <a:rPr sz="3550" spc="36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key</a:t>
            </a:r>
            <a:r>
              <a:rPr sz="3550" spc="41" dirty="0">
                <a:solidFill>
                  <a:srgbClr val="70AE39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550" spc="2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3550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endParaRPr sz="3550" dirty="0">
              <a:solidFill>
                <a:srgbClr val="000000"/>
              </a:solidFill>
              <a:latin typeface="VPHKGE+Consolas" panose="020B0609020204030204"/>
              <a:cs typeface="VPHKGE+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47114" y="5578212"/>
            <a:ext cx="4443036" cy="5654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550" spc="40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subkey</a:t>
            </a:r>
            <a:r>
              <a:rPr sz="3550" spc="1074" dirty="0">
                <a:solidFill>
                  <a:srgbClr val="70AE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5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3550" spc="1132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550" spc="41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subvalue</a:t>
            </a:r>
            <a:endParaRPr sz="3550" spc="41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97337" y="2310873"/>
            <a:ext cx="4878895" cy="708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3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&lt;person&gt;</a:t>
            </a:r>
            <a:endParaRPr sz="2200" spc="33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471805" marR="0">
              <a:lnSpc>
                <a:spcPts val="2570"/>
              </a:lnSpc>
              <a:spcBef>
                <a:spcPts val="135"/>
              </a:spcBef>
              <a:spcAft>
                <a:spcPts val="0"/>
              </a:spcAft>
            </a:pPr>
            <a:r>
              <a:rPr sz="2200" spc="31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&lt;firstName&gt;</a:t>
            </a:r>
            <a:r>
              <a:rPr sz="2200" spc="32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Tian</a:t>
            </a:r>
            <a:r>
              <a:rPr sz="2200" spc="34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&lt;/firstName&gt;</a:t>
            </a:r>
            <a:endParaRPr sz="2200" spc="34" dirty="0">
              <a:solidFill>
                <a:srgbClr val="70AE39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8386" y="2998900"/>
            <a:ext cx="7037128" cy="2082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31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&lt;lastName&gt;</a:t>
            </a:r>
            <a:r>
              <a:rPr sz="2200" spc="32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Song</a:t>
            </a:r>
            <a:r>
              <a:rPr sz="2200" spc="33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&lt;/lastName&gt;</a:t>
            </a:r>
            <a:endParaRPr sz="2200" spc="33" dirty="0">
              <a:solidFill>
                <a:srgbClr val="70AE39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570"/>
              </a:lnSpc>
              <a:spcBef>
                <a:spcPts val="135"/>
              </a:spcBef>
              <a:spcAft>
                <a:spcPts val="0"/>
              </a:spcAft>
            </a:pPr>
            <a:r>
              <a:rPr sz="2200" spc="34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&lt;address&gt;</a:t>
            </a:r>
            <a:endParaRPr sz="2200" spc="34" dirty="0">
              <a:solidFill>
                <a:srgbClr val="70AE39"/>
              </a:solidFill>
              <a:latin typeface="Consolas" panose="020B0609020204030204"/>
              <a:cs typeface="Consolas" panose="020B0609020204030204"/>
            </a:endParaRPr>
          </a:p>
          <a:p>
            <a:pPr marL="788670" marR="0">
              <a:lnSpc>
                <a:spcPts val="2720"/>
              </a:lnSpc>
              <a:spcBef>
                <a:spcPts val="0"/>
              </a:spcBef>
              <a:spcAft>
                <a:spcPts val="0"/>
              </a:spcAft>
            </a:pPr>
            <a:r>
              <a:rPr sz="2200" spc="29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&lt;streetAddr&gt;</a:t>
            </a:r>
            <a:r>
              <a:rPr sz="2200" spc="55" dirty="0">
                <a:solidFill>
                  <a:srgbClr val="C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中关村南大街</a:t>
            </a:r>
            <a:r>
              <a:rPr sz="2200" spc="27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5</a:t>
            </a:r>
            <a:r>
              <a:rPr sz="2200" spc="62" dirty="0">
                <a:solidFill>
                  <a:srgbClr val="C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号</a:t>
            </a:r>
            <a:r>
              <a:rPr sz="2200" spc="32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&lt;/streetAddr&gt;</a:t>
            </a:r>
            <a:endParaRPr sz="2200" spc="32" dirty="0">
              <a:solidFill>
                <a:srgbClr val="70AE39"/>
              </a:solidFill>
              <a:latin typeface="Consolas" panose="020B0609020204030204"/>
              <a:cs typeface="Consolas" panose="020B0609020204030204"/>
            </a:endParaRPr>
          </a:p>
          <a:p>
            <a:pPr marL="788670" marR="0">
              <a:lnSpc>
                <a:spcPts val="2705"/>
              </a:lnSpc>
              <a:spcBef>
                <a:spcPts val="0"/>
              </a:spcBef>
              <a:spcAft>
                <a:spcPts val="0"/>
              </a:spcAft>
            </a:pPr>
            <a:r>
              <a:rPr sz="2200" spc="29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&lt;city&gt;</a:t>
            </a:r>
            <a:r>
              <a:rPr sz="2200" spc="52" dirty="0">
                <a:solidFill>
                  <a:srgbClr val="C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北京市</a:t>
            </a:r>
            <a:r>
              <a:rPr sz="2200" spc="30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&lt;/city&gt;</a:t>
            </a:r>
            <a:endParaRPr sz="2200" spc="30" dirty="0">
              <a:solidFill>
                <a:srgbClr val="70AE39"/>
              </a:solidFill>
              <a:latin typeface="Consolas" panose="020B0609020204030204"/>
              <a:cs typeface="Consolas" panose="020B0609020204030204"/>
            </a:endParaRPr>
          </a:p>
          <a:p>
            <a:pPr marL="788035" marR="0">
              <a:lnSpc>
                <a:spcPts val="2570"/>
              </a:lnSpc>
              <a:spcBef>
                <a:spcPts val="100"/>
              </a:spcBef>
              <a:spcAft>
                <a:spcPts val="0"/>
              </a:spcAft>
            </a:pPr>
            <a:r>
              <a:rPr sz="2200" spc="32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&lt;zipcode&gt;</a:t>
            </a:r>
            <a:r>
              <a:rPr sz="2200" spc="31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100081</a:t>
            </a:r>
            <a:r>
              <a:rPr sz="2200" spc="33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&lt;/zipcode&gt;</a:t>
            </a:r>
            <a:endParaRPr sz="2200" spc="33" dirty="0">
              <a:solidFill>
                <a:srgbClr val="70AE39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570"/>
              </a:lnSpc>
              <a:spcBef>
                <a:spcPts val="135"/>
              </a:spcBef>
              <a:spcAft>
                <a:spcPts val="0"/>
              </a:spcAft>
            </a:pPr>
            <a:r>
              <a:rPr sz="2200" spc="33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&lt;/address&gt;</a:t>
            </a:r>
            <a:endParaRPr sz="2200" spc="33" dirty="0">
              <a:solidFill>
                <a:srgbClr val="70AE39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8386" y="5060749"/>
            <a:ext cx="7873581" cy="364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32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&lt;prof&gt;</a:t>
            </a:r>
            <a:r>
              <a:rPr sz="2200" spc="12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Computer</a:t>
            </a:r>
            <a:r>
              <a:rPr sz="2200" spc="308" dirty="0">
                <a:solidFill>
                  <a:srgbClr val="C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200" spc="11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System</a:t>
            </a:r>
            <a:r>
              <a:rPr sz="2200" spc="31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&lt;/prof&gt;&lt;prof&gt;</a:t>
            </a:r>
            <a:r>
              <a:rPr sz="2200" spc="33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Security</a:t>
            </a:r>
            <a:r>
              <a:rPr sz="2200" spc="33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&lt;/prof&gt;</a:t>
            </a:r>
            <a:endParaRPr sz="2200" spc="33" dirty="0">
              <a:solidFill>
                <a:srgbClr val="70AE39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6500" y="5405180"/>
            <a:ext cx="1566997" cy="364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3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&lt;/person&gt;</a:t>
            </a:r>
            <a:endParaRPr sz="2200" spc="3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59643" y="2392407"/>
            <a:ext cx="305736" cy="364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{</a:t>
            </a:r>
            <a:endParaRPr sz="22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31249" y="2736839"/>
            <a:ext cx="3616741" cy="1051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31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“firstName”</a:t>
            </a:r>
            <a:r>
              <a:rPr sz="2200" spc="44" dirty="0">
                <a:solidFill>
                  <a:srgbClr val="70AE39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200" spc="71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34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“Tian”</a:t>
            </a:r>
            <a:r>
              <a:rPr sz="2200" spc="684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endParaRPr sz="22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570"/>
              </a:lnSpc>
              <a:spcBef>
                <a:spcPts val="135"/>
              </a:spcBef>
              <a:spcAft>
                <a:spcPts val="0"/>
              </a:spcAft>
            </a:pPr>
            <a:r>
              <a:rPr sz="2200" spc="32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“lastName”</a:t>
            </a:r>
            <a:r>
              <a:rPr sz="2200" dirty="0">
                <a:solidFill>
                  <a:srgbClr val="70AE39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200" spc="731" dirty="0">
                <a:solidFill>
                  <a:srgbClr val="70AE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200" spc="71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34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“Song”</a:t>
            </a:r>
            <a:r>
              <a:rPr sz="2200" spc="684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endParaRPr sz="22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570"/>
              </a:lnSpc>
              <a:spcBef>
                <a:spcPts val="135"/>
              </a:spcBef>
              <a:spcAft>
                <a:spcPts val="0"/>
              </a:spcAft>
            </a:pPr>
            <a:r>
              <a:rPr sz="2200" spc="32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“address”</a:t>
            </a:r>
            <a:r>
              <a:rPr sz="2200" dirty="0">
                <a:solidFill>
                  <a:srgbClr val="70AE39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200" spc="1974" dirty="0">
                <a:solidFill>
                  <a:srgbClr val="70AE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200" spc="93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{</a:t>
            </a:r>
            <a:endParaRPr sz="22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23530" y="3730759"/>
            <a:ext cx="5934056" cy="17770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9285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29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“streetAddr”</a:t>
            </a:r>
            <a:r>
              <a:rPr sz="2200" spc="62" dirty="0">
                <a:solidFill>
                  <a:srgbClr val="70AE39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200" spc="71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27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“</a:t>
            </a:r>
            <a:r>
              <a:rPr sz="2200" spc="54" dirty="0">
                <a:solidFill>
                  <a:srgbClr val="C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中关村南大街</a:t>
            </a:r>
            <a:r>
              <a:rPr sz="2200" spc="27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5</a:t>
            </a:r>
            <a:r>
              <a:rPr sz="2200" spc="55" dirty="0">
                <a:solidFill>
                  <a:srgbClr val="C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号</a:t>
            </a:r>
            <a:r>
              <a:rPr sz="22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”</a:t>
            </a:r>
            <a:r>
              <a:rPr sz="2200" spc="742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endParaRPr sz="22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628650" marR="0">
              <a:lnSpc>
                <a:spcPts val="2570"/>
              </a:lnSpc>
              <a:spcBef>
                <a:spcPts val="110"/>
              </a:spcBef>
              <a:spcAft>
                <a:spcPts val="0"/>
              </a:spcAft>
            </a:pPr>
            <a:r>
              <a:rPr sz="2200" spc="29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“city”</a:t>
            </a:r>
            <a:r>
              <a:rPr sz="2200" dirty="0">
                <a:solidFill>
                  <a:srgbClr val="70AE39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endParaRPr sz="2200" dirty="0">
              <a:solidFill>
                <a:srgbClr val="70AE39"/>
              </a:solidFill>
              <a:latin typeface="VPHKGE+Consolas" panose="020B0609020204030204"/>
              <a:cs typeface="VPHKGE+Consolas" panose="020B0609020204030204"/>
            </a:endParaRPr>
          </a:p>
          <a:p>
            <a:pPr marL="2677795" marR="0">
              <a:lnSpc>
                <a:spcPts val="2705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200" spc="71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27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“</a:t>
            </a:r>
            <a:r>
              <a:rPr sz="2200" spc="54" dirty="0">
                <a:solidFill>
                  <a:srgbClr val="C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北京市</a:t>
            </a:r>
            <a:r>
              <a:rPr sz="22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”</a:t>
            </a:r>
            <a:r>
              <a:rPr sz="2200" spc="731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endParaRPr sz="22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629285" marR="0">
              <a:lnSpc>
                <a:spcPts val="2570"/>
              </a:lnSpc>
              <a:spcBef>
                <a:spcPts val="100"/>
              </a:spcBef>
              <a:spcAft>
                <a:spcPts val="0"/>
              </a:spcAft>
            </a:pPr>
            <a:r>
              <a:rPr sz="2200" spc="31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“zipcode”</a:t>
            </a:r>
            <a:r>
              <a:rPr sz="2200" dirty="0">
                <a:solidFill>
                  <a:srgbClr val="70AE39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200" spc="3208" dirty="0">
                <a:solidFill>
                  <a:srgbClr val="70AE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200" spc="72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35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“100081”</a:t>
            </a:r>
            <a:endParaRPr sz="2200" spc="35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  <a:p>
            <a:pPr marL="314325" marR="0">
              <a:lnSpc>
                <a:spcPts val="2570"/>
              </a:lnSpc>
              <a:spcBef>
                <a:spcPts val="135"/>
              </a:spcBef>
              <a:spcAft>
                <a:spcPts val="0"/>
              </a:spcAft>
            </a:pP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}</a:t>
            </a:r>
            <a:r>
              <a:rPr sz="2200" spc="99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endParaRPr sz="22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570"/>
              </a:lnSpc>
              <a:spcBef>
                <a:spcPts val="140"/>
              </a:spcBef>
              <a:spcAft>
                <a:spcPts val="0"/>
              </a:spcAft>
            </a:pP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200" spc="737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[</a:t>
            </a:r>
            <a:r>
              <a:rPr sz="2200" spc="33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200" spc="1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“Computer</a:t>
            </a:r>
            <a:r>
              <a:rPr sz="2200" dirty="0">
                <a:solidFill>
                  <a:srgbClr val="C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200" spc="-20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15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System”</a:t>
            </a:r>
            <a:r>
              <a:rPr sz="2200" spc="33" dirty="0">
                <a:solidFill>
                  <a:srgbClr val="C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200" spc="72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31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“Security”</a:t>
            </a:r>
            <a:r>
              <a:rPr sz="2200" spc="38" dirty="0">
                <a:solidFill>
                  <a:srgbClr val="C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]</a:t>
            </a:r>
            <a:endParaRPr sz="22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30969" y="5143120"/>
            <a:ext cx="1252016" cy="364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32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“prof”</a:t>
            </a:r>
            <a:r>
              <a:rPr sz="2200" dirty="0">
                <a:solidFill>
                  <a:srgbClr val="70AE39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endParaRPr sz="2200" dirty="0">
              <a:solidFill>
                <a:srgbClr val="70AE39"/>
              </a:solidFill>
              <a:latin typeface="VPHKGE+Consolas" panose="020B0609020204030204"/>
              <a:cs typeface="VPHKGE+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9083" y="5486714"/>
            <a:ext cx="305736" cy="364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}</a:t>
            </a:r>
            <a:endParaRPr sz="22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59085" y="2564619"/>
            <a:ext cx="2671967" cy="10518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32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firstName</a:t>
            </a:r>
            <a:r>
              <a:rPr sz="2200" spc="685" dirty="0">
                <a:solidFill>
                  <a:srgbClr val="70AE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200" spc="71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38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Tian</a:t>
            </a:r>
            <a:endParaRPr sz="2200" spc="38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570"/>
              </a:lnSpc>
              <a:spcBef>
                <a:spcPts val="135"/>
              </a:spcBef>
              <a:spcAft>
                <a:spcPts val="0"/>
              </a:spcAft>
            </a:pPr>
            <a:r>
              <a:rPr sz="2200" spc="33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lastName</a:t>
            </a:r>
            <a:r>
              <a:rPr sz="2200" spc="1919" dirty="0">
                <a:solidFill>
                  <a:srgbClr val="70AE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200" spc="71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38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Song</a:t>
            </a:r>
            <a:endParaRPr sz="2200" spc="38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570"/>
              </a:lnSpc>
              <a:spcBef>
                <a:spcPts val="135"/>
              </a:spcBef>
              <a:spcAft>
                <a:spcPts val="0"/>
              </a:spcAft>
            </a:pPr>
            <a:r>
              <a:rPr sz="2200" spc="31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address</a:t>
            </a:r>
            <a:r>
              <a:rPr sz="2200" dirty="0">
                <a:solidFill>
                  <a:srgbClr val="70AE39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200" spc="1962" dirty="0">
                <a:solidFill>
                  <a:srgbClr val="70AE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endParaRPr sz="22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88544" y="3559097"/>
            <a:ext cx="4354744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29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streetAddr</a:t>
            </a:r>
            <a:r>
              <a:rPr sz="2200" spc="711" dirty="0">
                <a:solidFill>
                  <a:srgbClr val="70AE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200" spc="72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54" dirty="0">
                <a:solidFill>
                  <a:srgbClr val="C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中关村南大街</a:t>
            </a:r>
            <a:r>
              <a:rPr sz="2200" spc="27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5</a:t>
            </a:r>
            <a:r>
              <a:rPr sz="2200" dirty="0">
                <a:solidFill>
                  <a:srgbClr val="C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号</a:t>
            </a:r>
            <a:endParaRPr sz="2200" dirty="0">
              <a:solidFill>
                <a:srgbClr val="C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88544" y="3941230"/>
            <a:ext cx="935195" cy="364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30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city</a:t>
            </a:r>
            <a:r>
              <a:rPr sz="2200" dirty="0">
                <a:solidFill>
                  <a:srgbClr val="70AE39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endParaRPr sz="2200" dirty="0">
              <a:solidFill>
                <a:srgbClr val="70AE39"/>
              </a:solidFill>
              <a:latin typeface="VPHKGE+Consolas" panose="020B0609020204030204"/>
              <a:cs typeface="VPHKGE+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22137" y="3902692"/>
            <a:ext cx="1319005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200" spc="72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52" dirty="0">
                <a:solidFill>
                  <a:srgbClr val="C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北京市</a:t>
            </a:r>
            <a:endParaRPr sz="2200" spc="52" dirty="0">
              <a:solidFill>
                <a:srgbClr val="C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88544" y="4283431"/>
            <a:ext cx="1254303" cy="364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35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zipcode</a:t>
            </a:r>
            <a:endParaRPr sz="2200" spc="35" dirty="0">
              <a:solidFill>
                <a:srgbClr val="70AE39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23531" y="4283431"/>
            <a:ext cx="1409311" cy="364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200" spc="71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34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100081</a:t>
            </a:r>
            <a:endParaRPr sz="2200" spc="34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9085" y="4627025"/>
            <a:ext cx="935195" cy="364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30" dirty="0">
                <a:solidFill>
                  <a:srgbClr val="70AE39"/>
                </a:solidFill>
                <a:latin typeface="Consolas" panose="020B0609020204030204"/>
                <a:cs typeface="Consolas" panose="020B0609020204030204"/>
              </a:rPr>
              <a:t>prof</a:t>
            </a:r>
            <a:r>
              <a:rPr sz="2200" dirty="0">
                <a:solidFill>
                  <a:srgbClr val="70AE39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endParaRPr sz="2200" dirty="0">
              <a:solidFill>
                <a:srgbClr val="70AE39"/>
              </a:solidFill>
              <a:latin typeface="VPHKGE+Consolas" panose="020B0609020204030204"/>
              <a:cs typeface="VPHKGE+Consolas" panose="020B0609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34825" y="4627025"/>
            <a:ext cx="305736" cy="364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endParaRPr sz="22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9085" y="4970620"/>
            <a:ext cx="2674365" cy="708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27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‐</a:t>
            </a:r>
            <a:r>
              <a:rPr sz="2200" spc="12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Computer</a:t>
            </a:r>
            <a:r>
              <a:rPr sz="2200" spc="314" dirty="0">
                <a:solidFill>
                  <a:srgbClr val="C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200" spc="14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System</a:t>
            </a:r>
            <a:endParaRPr sz="2200" spc="14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570"/>
              </a:lnSpc>
              <a:spcBef>
                <a:spcPts val="135"/>
              </a:spcBef>
              <a:spcAft>
                <a:spcPts val="0"/>
              </a:spcAft>
            </a:pPr>
            <a:r>
              <a:rPr sz="2200" spc="27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‐</a:t>
            </a:r>
            <a:r>
              <a:rPr sz="2200" spc="33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Security</a:t>
            </a:r>
            <a:endParaRPr sz="2200" spc="33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31571" y="2690981"/>
            <a:ext cx="1412123" cy="2771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845" marR="0">
              <a:lnSpc>
                <a:spcPts val="5275"/>
              </a:lnSpc>
              <a:spcBef>
                <a:spcPts val="0"/>
              </a:spcBef>
              <a:spcAft>
                <a:spcPts val="0"/>
              </a:spcAft>
            </a:pPr>
            <a:r>
              <a:rPr sz="450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XML</a:t>
            </a:r>
            <a:endParaRPr sz="4500" dirty="0">
              <a:solidFill>
                <a:srgbClr val="FF921A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5275"/>
              </a:lnSpc>
              <a:spcBef>
                <a:spcPts val="2845"/>
              </a:spcBef>
              <a:spcAft>
                <a:spcPts val="0"/>
              </a:spcAft>
            </a:pPr>
            <a:r>
              <a:rPr sz="450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JSON</a:t>
            </a:r>
            <a:endParaRPr sz="4500" dirty="0">
              <a:solidFill>
                <a:srgbClr val="FF921A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5275"/>
              </a:lnSpc>
              <a:spcBef>
                <a:spcPts val="2850"/>
              </a:spcBef>
              <a:spcAft>
                <a:spcPts val="0"/>
              </a:spcAft>
            </a:pPr>
            <a:r>
              <a:rPr sz="450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YAML</a:t>
            </a:r>
            <a:endParaRPr sz="4500" dirty="0">
              <a:solidFill>
                <a:srgbClr val="FF921A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24791" y="2773016"/>
            <a:ext cx="7371364" cy="2554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最早的通用信息标记语言，可扩展性好，但繁琐</a:t>
            </a:r>
            <a:endParaRPr sz="270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  <a:p>
            <a:pPr marL="0" marR="0">
              <a:lnSpc>
                <a:spcPts val="3570"/>
              </a:lnSpc>
              <a:spcBef>
                <a:spcPts val="4545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信息有类型，适合程序处理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(js)</a:t>
            </a: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，较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XML</a:t>
            </a: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简洁</a:t>
            </a:r>
            <a:endParaRPr sz="270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  <a:p>
            <a:pPr marL="0" marR="0">
              <a:lnSpc>
                <a:spcPts val="3570"/>
              </a:lnSpc>
              <a:spcBef>
                <a:spcPts val="450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信息无类型，文本信息比例最高，可读性好</a:t>
            </a:r>
            <a:endParaRPr sz="270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31571" y="2690981"/>
            <a:ext cx="1412123" cy="2771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845" marR="0">
              <a:lnSpc>
                <a:spcPts val="5275"/>
              </a:lnSpc>
              <a:spcBef>
                <a:spcPts val="0"/>
              </a:spcBef>
              <a:spcAft>
                <a:spcPts val="0"/>
              </a:spcAft>
            </a:pPr>
            <a:r>
              <a:rPr sz="450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XML</a:t>
            </a:r>
            <a:endParaRPr sz="4500" dirty="0">
              <a:solidFill>
                <a:srgbClr val="FF921A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5275"/>
              </a:lnSpc>
              <a:spcBef>
                <a:spcPts val="2845"/>
              </a:spcBef>
              <a:spcAft>
                <a:spcPts val="0"/>
              </a:spcAft>
            </a:pPr>
            <a:r>
              <a:rPr sz="450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JSON</a:t>
            </a:r>
            <a:endParaRPr sz="4500" dirty="0">
              <a:solidFill>
                <a:srgbClr val="FF921A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5275"/>
              </a:lnSpc>
              <a:spcBef>
                <a:spcPts val="2850"/>
              </a:spcBef>
              <a:spcAft>
                <a:spcPts val="0"/>
              </a:spcAft>
            </a:pPr>
            <a:r>
              <a:rPr sz="450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YAML</a:t>
            </a:r>
            <a:endParaRPr sz="4500" dirty="0">
              <a:solidFill>
                <a:srgbClr val="FF921A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24791" y="2773016"/>
            <a:ext cx="4760082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Internet</a:t>
            </a: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上的信息交互与传递</a:t>
            </a:r>
            <a:endParaRPr sz="270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24791" y="3804002"/>
            <a:ext cx="6340652" cy="15233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移动应用云端和节点的信息通信，无注释</a:t>
            </a:r>
            <a:endParaRPr sz="270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  <a:p>
            <a:pPr marL="0" marR="0">
              <a:lnSpc>
                <a:spcPts val="3570"/>
              </a:lnSpc>
              <a:spcBef>
                <a:spcPts val="450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各类系统的配置文件，有注释易读</a:t>
            </a:r>
            <a:endParaRPr sz="270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51055" y="2853787"/>
            <a:ext cx="5652539" cy="1563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从标记后的信息中提取所关注的内容</a:t>
            </a:r>
            <a:endParaRPr sz="270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  <a:p>
            <a:pPr marL="1196340" marR="0">
              <a:lnSpc>
                <a:spcPts val="3695"/>
              </a:lnSpc>
              <a:spcBef>
                <a:spcPts val="4745"/>
              </a:spcBef>
              <a:spcAft>
                <a:spcPts val="0"/>
              </a:spcAft>
            </a:pPr>
            <a:r>
              <a:rPr sz="315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XML</a:t>
            </a:r>
            <a:r>
              <a:rPr sz="3150" dirty="0">
                <a:solidFill>
                  <a:srgbClr val="FF921A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15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JSON</a:t>
            </a:r>
            <a:r>
              <a:rPr sz="3150" dirty="0">
                <a:solidFill>
                  <a:srgbClr val="FF921A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15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YAML</a:t>
            </a:r>
            <a:endParaRPr sz="3150" dirty="0">
              <a:solidFill>
                <a:srgbClr val="FF921A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35375" y="4957417"/>
            <a:ext cx="2638157" cy="5671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65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(</a:t>
            </a:r>
            <a:r>
              <a:rPr sz="315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标记</a:t>
            </a:r>
            <a:r>
              <a:rPr sz="31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3150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315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信息</a:t>
            </a:r>
            <a:r>
              <a:rPr sz="31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31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47858" y="2490314"/>
            <a:ext cx="8058894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方法一：完整解析信息的标记形式，再提取关键信息</a:t>
            </a:r>
            <a:endParaRPr sz="270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6568" y="3228219"/>
            <a:ext cx="2618589" cy="44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XML</a:t>
            </a:r>
            <a:r>
              <a:rPr sz="2700" spc="15" dirty="0">
                <a:solidFill>
                  <a:srgbClr val="FF921A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JSON</a:t>
            </a:r>
            <a:r>
              <a:rPr sz="2700" spc="22" dirty="0">
                <a:solidFill>
                  <a:srgbClr val="FF921A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YAML</a:t>
            </a:r>
            <a:endParaRPr sz="2700" dirty="0">
              <a:solidFill>
                <a:srgbClr val="FF921A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7809" y="3997503"/>
            <a:ext cx="5771739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4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需要</a:t>
            </a:r>
            <a:r>
              <a:rPr sz="2200" spc="54" dirty="0">
                <a:solidFill>
                  <a:srgbClr val="FF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标记解析器</a:t>
            </a:r>
            <a:r>
              <a:rPr sz="2200" spc="54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，例如：</a:t>
            </a:r>
            <a:r>
              <a:rPr sz="2200" spc="28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bs4</a:t>
            </a:r>
            <a:r>
              <a:rPr sz="2200" spc="57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库的标签树遍历</a:t>
            </a:r>
            <a:endParaRPr sz="2200" spc="57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80279" y="4870714"/>
            <a:ext cx="2721106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4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优点：信息解析准确</a:t>
            </a:r>
            <a:endParaRPr sz="2200" spc="54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80279" y="5386664"/>
            <a:ext cx="3866014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4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缺点：提取过程繁琐，速度慢</a:t>
            </a:r>
            <a:endParaRPr sz="2200" spc="54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35181" y="2490314"/>
            <a:ext cx="6683834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方法二：无视标记形式，直接搜索关键信息</a:t>
            </a:r>
            <a:endParaRPr sz="270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56652" y="3221970"/>
            <a:ext cx="839723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FF921A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搜索</a:t>
            </a:r>
            <a:endParaRPr sz="2700" dirty="0">
              <a:solidFill>
                <a:srgbClr val="FF921A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84327" y="3997503"/>
            <a:ext cx="3579174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2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对信息的</a:t>
            </a:r>
            <a:r>
              <a:rPr sz="2200" spc="52" dirty="0">
                <a:solidFill>
                  <a:srgbClr val="FF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文本查找函数</a:t>
            </a:r>
            <a:r>
              <a:rPr sz="2200" spc="52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即可</a:t>
            </a:r>
            <a:endParaRPr sz="2200" spc="52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80194" y="4870714"/>
            <a:ext cx="4151516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2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优点：提取过程简洁，速度较快</a:t>
            </a:r>
            <a:endParaRPr sz="2200" spc="52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80194" y="5386664"/>
            <a:ext cx="5011703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4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缺点：提取结果准确性与信息内容相关</a:t>
            </a:r>
            <a:endParaRPr sz="2200" spc="54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47858" y="2490314"/>
            <a:ext cx="8058894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融合方法：结合形式解析与搜索方法，提取关键信息</a:t>
            </a:r>
            <a:endParaRPr sz="270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25650" y="3681446"/>
            <a:ext cx="3497262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XML</a:t>
            </a:r>
            <a:r>
              <a:rPr sz="2700" spc="28" dirty="0">
                <a:solidFill>
                  <a:srgbClr val="FF921A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JSON</a:t>
            </a:r>
            <a:r>
              <a:rPr sz="2700" spc="44" dirty="0">
                <a:solidFill>
                  <a:srgbClr val="FF921A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YAML</a:t>
            </a:r>
            <a:r>
              <a:rPr sz="2700" spc="28" dirty="0">
                <a:solidFill>
                  <a:srgbClr val="FF921A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dirty="0">
                <a:solidFill>
                  <a:srgbClr val="FF921A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搜索</a:t>
            </a:r>
            <a:endParaRPr sz="2700" dirty="0">
              <a:solidFill>
                <a:srgbClr val="FF921A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4005" y="4857039"/>
            <a:ext cx="4151516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2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需要</a:t>
            </a:r>
            <a:r>
              <a:rPr sz="2200" spc="52" dirty="0">
                <a:solidFill>
                  <a:srgbClr val="FF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标记解析器</a:t>
            </a:r>
            <a:r>
              <a:rPr sz="2200" spc="52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及</a:t>
            </a:r>
            <a:r>
              <a:rPr sz="2200" spc="52" dirty="0">
                <a:solidFill>
                  <a:srgbClr val="FF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文本查找函数</a:t>
            </a:r>
            <a:endParaRPr sz="2200" spc="52" dirty="0">
              <a:solidFill>
                <a:srgbClr val="FF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270" y="0"/>
            <a:ext cx="10690860" cy="756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marL="1332865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endParaRPr dirty="0">
              <a:solidFill>
                <a:srgbClr val="C00000"/>
              </a:solidFill>
              <a:latin typeface="Consolas" panose="020B0609020204030204"/>
              <a:cs typeface="Consolas" panose="020B0609020204030204"/>
              <a:sym typeface="+mn-ea"/>
            </a:endParaRPr>
          </a:p>
          <a:p>
            <a:pPr marL="1332865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endParaRPr dirty="0">
              <a:solidFill>
                <a:srgbClr val="C00000"/>
              </a:solidFill>
              <a:latin typeface="Consolas" panose="020B0609020204030204"/>
              <a:cs typeface="Consolas" panose="020B0609020204030204"/>
              <a:sym typeface="+mn-ea"/>
            </a:endParaRPr>
          </a:p>
          <a:p>
            <a:pPr marL="1332865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endParaRPr dirty="0">
              <a:solidFill>
                <a:srgbClr val="C00000"/>
              </a:solidFill>
              <a:latin typeface="Consolas" panose="020B0609020204030204"/>
              <a:cs typeface="Consolas" panose="020B0609020204030204"/>
              <a:sym typeface="+mn-ea"/>
            </a:endParaRPr>
          </a:p>
          <a:p>
            <a:pPr marL="1332865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endParaRPr dirty="0">
              <a:solidFill>
                <a:srgbClr val="C00000"/>
              </a:solidFill>
              <a:latin typeface="Consolas" panose="020B0609020204030204"/>
              <a:cs typeface="Consolas" panose="020B0609020204030204"/>
              <a:sym typeface="+mn-ea"/>
            </a:endParaRPr>
          </a:p>
          <a:p>
            <a:pPr marL="1332865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endParaRPr dirty="0">
              <a:solidFill>
                <a:srgbClr val="C00000"/>
              </a:solidFill>
              <a:latin typeface="Consolas" panose="020B0609020204030204"/>
              <a:cs typeface="Consolas" panose="020B0609020204030204"/>
              <a:sym typeface="+mn-ea"/>
            </a:endParaRPr>
          </a:p>
          <a:p>
            <a:pPr marL="1332865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endParaRPr dirty="0">
              <a:solidFill>
                <a:srgbClr val="C00000"/>
              </a:solidFill>
              <a:latin typeface="Consolas" panose="020B0609020204030204"/>
              <a:cs typeface="Consolas" panose="020B0609020204030204"/>
              <a:sym typeface="+mn-ea"/>
            </a:endParaRPr>
          </a:p>
          <a:p>
            <a:pPr marL="1332865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endParaRPr dirty="0">
              <a:solidFill>
                <a:srgbClr val="C00000"/>
              </a:solidFill>
              <a:latin typeface="Consolas" panose="020B0609020204030204"/>
              <a:cs typeface="Consolas" panose="020B0609020204030204"/>
              <a:sym typeface="+mn-ea"/>
            </a:endParaRPr>
          </a:p>
          <a:p>
            <a:pPr marL="1332865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endParaRPr dirty="0">
              <a:solidFill>
                <a:srgbClr val="C00000"/>
              </a:solidFill>
              <a:latin typeface="Consolas" panose="020B0609020204030204"/>
              <a:cs typeface="Consolas" panose="020B0609020204030204"/>
              <a:sym typeface="+mn-ea"/>
            </a:endParaRPr>
          </a:p>
          <a:p>
            <a:pPr marL="1332865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endParaRPr dirty="0">
              <a:solidFill>
                <a:srgbClr val="C00000"/>
              </a:solidFill>
              <a:latin typeface="Consolas" panose="020B0609020204030204"/>
              <a:cs typeface="Consolas" panose="020B0609020204030204"/>
              <a:sym typeface="+mn-ea"/>
            </a:endParaRPr>
          </a:p>
          <a:p>
            <a:pPr marL="1332865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endParaRPr dirty="0">
              <a:solidFill>
                <a:srgbClr val="C00000"/>
              </a:solidFill>
              <a:latin typeface="Consolas" panose="020B0609020204030204"/>
              <a:cs typeface="Consolas" panose="020B0609020204030204"/>
              <a:sym typeface="+mn-ea"/>
            </a:endParaRPr>
          </a:p>
          <a:p>
            <a:pPr marL="1332865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endParaRPr dirty="0">
              <a:solidFill>
                <a:srgbClr val="C00000"/>
              </a:solidFill>
              <a:latin typeface="Consolas" panose="020B0609020204030204"/>
              <a:cs typeface="Consolas" panose="020B0609020204030204"/>
              <a:sym typeface="+mn-ea"/>
            </a:endParaRPr>
          </a:p>
          <a:p>
            <a:pPr marL="1332865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endParaRPr dirty="0">
              <a:solidFill>
                <a:srgbClr val="C00000"/>
              </a:solidFill>
              <a:latin typeface="Consolas" panose="020B0609020204030204"/>
              <a:cs typeface="Consolas" panose="020B0609020204030204"/>
              <a:sym typeface="+mn-ea"/>
            </a:endParaRPr>
          </a:p>
          <a:p>
            <a:pPr marL="1332865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endParaRPr dirty="0">
              <a:solidFill>
                <a:srgbClr val="C00000"/>
              </a:solidFill>
              <a:latin typeface="Consolas" panose="020B0609020204030204"/>
              <a:cs typeface="Consolas" panose="020B0609020204030204"/>
              <a:sym typeface="+mn-ea"/>
            </a:endParaRPr>
          </a:p>
          <a:p>
            <a:pPr marL="1332865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endParaRPr dirty="0">
              <a:solidFill>
                <a:srgbClr val="C00000"/>
              </a:solidFill>
              <a:latin typeface="Consolas" panose="020B0609020204030204"/>
              <a:cs typeface="Consolas" panose="020B0609020204030204"/>
              <a:sym typeface="+mn-ea"/>
            </a:endParaRPr>
          </a:p>
          <a:p>
            <a:pPr marL="1332865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endParaRPr dirty="0">
              <a:solidFill>
                <a:srgbClr val="C00000"/>
              </a:solidFill>
              <a:latin typeface="Consolas" panose="020B0609020204030204"/>
              <a:cs typeface="Consolas" panose="020B0609020204030204"/>
              <a:sym typeface="+mn-ea"/>
            </a:endParaRPr>
          </a:p>
          <a:p>
            <a:pPr marL="1332865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endParaRPr dirty="0">
              <a:solidFill>
                <a:srgbClr val="C00000"/>
              </a:solidFill>
              <a:latin typeface="Consolas" panose="020B0609020204030204"/>
              <a:cs typeface="Consolas" panose="020B0609020204030204"/>
              <a:sym typeface="+mn-ea"/>
            </a:endParaRPr>
          </a:p>
          <a:p>
            <a:pPr marL="1332865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endParaRPr dirty="0">
              <a:solidFill>
                <a:srgbClr val="C00000"/>
              </a:solidFill>
              <a:latin typeface="Consolas" panose="020B0609020204030204"/>
              <a:cs typeface="Consolas" panose="020B0609020204030204"/>
              <a:sym typeface="+mn-ea"/>
            </a:endParaRPr>
          </a:p>
          <a:p>
            <a:pPr marL="1332865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endParaRPr dirty="0">
              <a:solidFill>
                <a:srgbClr val="C00000"/>
              </a:solidFill>
              <a:latin typeface="Consolas" panose="020B0609020204030204"/>
              <a:cs typeface="Consolas" panose="020B0609020204030204"/>
              <a:sym typeface="+mn-ea"/>
            </a:endParaRPr>
          </a:p>
          <a:p>
            <a:pPr marL="1332865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endParaRPr dirty="0">
              <a:solidFill>
                <a:srgbClr val="C00000"/>
              </a:solidFill>
              <a:latin typeface="Consolas" panose="020B0609020204030204"/>
              <a:cs typeface="Consolas" panose="020B0609020204030204"/>
              <a:sym typeface="+mn-ea"/>
            </a:endParaRPr>
          </a:p>
          <a:p>
            <a:pPr marL="1332865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endParaRPr dirty="0">
              <a:solidFill>
                <a:srgbClr val="C00000"/>
              </a:solidFill>
              <a:latin typeface="Consolas" panose="020B0609020204030204"/>
              <a:cs typeface="Consolas" panose="020B0609020204030204"/>
              <a:sym typeface="+mn-ea"/>
            </a:endParaRPr>
          </a:p>
          <a:p>
            <a:pPr marL="1332865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endParaRPr dirty="0">
              <a:solidFill>
                <a:srgbClr val="C00000"/>
              </a:solidFill>
              <a:latin typeface="Consolas" panose="020B0609020204030204"/>
              <a:cs typeface="Consolas" panose="020B0609020204030204"/>
              <a:sym typeface="+mn-ea"/>
            </a:endParaRPr>
          </a:p>
          <a:p>
            <a:pPr marL="1332865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endParaRPr dirty="0">
              <a:solidFill>
                <a:srgbClr val="C00000"/>
              </a:solidFill>
              <a:latin typeface="Consolas" panose="020B0609020204030204"/>
              <a:cs typeface="Consolas" panose="020B0609020204030204"/>
              <a:sym typeface="+mn-ea"/>
            </a:endParaRPr>
          </a:p>
          <a:p>
            <a:pPr marL="1332865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endParaRPr dirty="0">
              <a:solidFill>
                <a:srgbClr val="C00000"/>
              </a:solidFill>
              <a:latin typeface="Consolas" panose="020B0609020204030204"/>
              <a:cs typeface="Consolas" panose="020B0609020204030204"/>
              <a:sym typeface="+mn-ea"/>
            </a:endParaRPr>
          </a:p>
          <a:p>
            <a:pPr marL="1332865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endParaRPr dirty="0">
              <a:solidFill>
                <a:srgbClr val="C00000"/>
              </a:solidFill>
              <a:latin typeface="Consolas" panose="020B0609020204030204"/>
              <a:cs typeface="Consolas" panose="020B0609020204030204"/>
              <a:sym typeface="+mn-ea"/>
            </a:endParaRPr>
          </a:p>
          <a:p>
            <a:pPr marL="1332865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endParaRPr dirty="0">
              <a:solidFill>
                <a:srgbClr val="C00000"/>
              </a:solidFill>
              <a:latin typeface="Consolas" panose="020B0609020204030204"/>
              <a:cs typeface="Consolas" panose="020B0609020204030204"/>
              <a:sym typeface="+mn-ea"/>
            </a:endParaRPr>
          </a:p>
          <a:p>
            <a:pPr marL="1332865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endParaRPr dirty="0">
              <a:solidFill>
                <a:srgbClr val="C00000"/>
              </a:solidFill>
              <a:latin typeface="Consolas" panose="020B0609020204030204"/>
              <a:cs typeface="Consolas" panose="020B0609020204030204"/>
              <a:sym typeface="+mn-ea"/>
            </a:endParaRPr>
          </a:p>
          <a:p>
            <a:pPr marL="1332865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r>
              <a:rPr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  <a:sym typeface="+mn-ea"/>
              </a:rPr>
              <a:t>&lt;a</a:t>
            </a:r>
            <a:r>
              <a:rPr lang="en-US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  <a:sym typeface="+mn-ea"/>
              </a:rPr>
              <a:t> </a:t>
            </a:r>
            <a:r>
              <a:rPr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  <a:sym typeface="+mn-ea"/>
              </a:rPr>
              <a:t>href</a:t>
            </a:r>
            <a:r>
              <a:rPr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  <a:sym typeface="+mn-ea"/>
              </a:rPr>
              <a:t>="http://www.icourse163.org/course/BIT</a:t>
            </a:r>
            <a:r>
              <a:rPr spc="-10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  <a:sym typeface="+mn-ea"/>
              </a:rPr>
              <a:t>‐</a:t>
            </a:r>
            <a:r>
              <a:rPr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  <a:sym typeface="+mn-ea"/>
              </a:rPr>
              <a:t>268001"</a:t>
            </a:r>
            <a:r>
              <a:rPr lang="en-US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  <a:sym typeface="+mn-ea"/>
              </a:rPr>
              <a:t> </a:t>
            </a:r>
            <a:r>
              <a:rPr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  <a:sym typeface="+mn-ea"/>
              </a:rPr>
              <a:t>class="py1"</a:t>
            </a:r>
            <a:r>
              <a:rPr lang="en-US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  <a:sym typeface="+mn-ea"/>
              </a:rPr>
              <a:t> </a:t>
            </a:r>
            <a:endParaRPr dirty="0">
              <a:solidFill>
                <a:srgbClr val="000000"/>
              </a:solidFill>
              <a:latin typeface="CVVBSB+Consolas" panose="020B0609020204030204"/>
              <a:cs typeface="CVVBSB+Consolas" panose="020B0609020204030204"/>
            </a:endParaRPr>
          </a:p>
          <a:p>
            <a:pPr marL="0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r>
              <a:rPr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  <a:sym typeface="+mn-ea"/>
              </a:rPr>
              <a:t>id="link1"</a:t>
            </a:r>
            <a:r>
              <a:rPr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  <a:sym typeface="+mn-ea"/>
              </a:rPr>
              <a:t>&gt;</a:t>
            </a:r>
            <a:r>
              <a:rPr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  <a:sym typeface="+mn-ea"/>
              </a:rPr>
              <a:t>Basic</a:t>
            </a:r>
            <a:r>
              <a:rPr lang="en-US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  <a:sym typeface="+mn-ea"/>
              </a:rPr>
              <a:t> </a:t>
            </a:r>
            <a:r>
              <a:rPr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  <a:sym typeface="+mn-ea"/>
              </a:rPr>
              <a:t>Python</a:t>
            </a:r>
            <a:r>
              <a:rPr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  <a:sym typeface="+mn-ea"/>
              </a:rPr>
              <a:t>&lt;/a&gt;</a:t>
            </a:r>
            <a:endParaRPr dirty="0">
              <a:solidFill>
                <a:srgbClr val="C00000"/>
              </a:solidFill>
              <a:latin typeface="Consolas" panose="020B0609020204030204"/>
              <a:cs typeface="Consolas" panose="020B0609020204030204"/>
              <a:sym typeface="+mn-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8673" y="2218995"/>
            <a:ext cx="3249105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b="1" spc="52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提取</a:t>
            </a:r>
            <a:r>
              <a:rPr sz="2200" b="1" spc="3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HTML</a:t>
            </a:r>
            <a:r>
              <a:rPr sz="2200" b="1" spc="52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中所有</a:t>
            </a:r>
            <a:r>
              <a:rPr sz="2200" b="1" spc="3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200" b="1" spc="5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链接</a:t>
            </a:r>
            <a:endParaRPr sz="2200" b="1" spc="5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8673" y="2734945"/>
            <a:ext cx="4123710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2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思路：</a:t>
            </a:r>
            <a:r>
              <a:rPr sz="2200" spc="80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29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1)</a:t>
            </a:r>
            <a:r>
              <a:rPr sz="2200" spc="38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200" spc="54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搜索到所有</a:t>
            </a:r>
            <a:r>
              <a:rPr sz="2200" spc="28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&lt;a&gt;</a:t>
            </a:r>
            <a:r>
              <a:rPr sz="2200" spc="5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标签</a:t>
            </a:r>
            <a:endParaRPr sz="2200" spc="5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49457" y="3250895"/>
            <a:ext cx="6014571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2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2)</a:t>
            </a:r>
            <a:r>
              <a:rPr sz="2200" spc="70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52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解析</a:t>
            </a:r>
            <a:r>
              <a:rPr sz="2200" spc="28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&lt;a&gt;</a:t>
            </a:r>
            <a:r>
              <a:rPr sz="2200" spc="52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标签格式，提取</a:t>
            </a:r>
            <a:r>
              <a:rPr sz="2200" spc="3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href</a:t>
            </a:r>
            <a:r>
              <a:rPr sz="2200" spc="56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后的链接内容</a:t>
            </a:r>
            <a:endParaRPr sz="2200" spc="56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309620" y="2499360"/>
            <a:ext cx="1731010" cy="2717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lang="zh-CN"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镰刀和锤头</a:t>
            </a: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sz="1800" spc="1310" dirty="0">
                <a:solidFill>
                  <a:srgbClr val="4E9A0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endParaRPr sz="180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53747" y="2948865"/>
            <a:ext cx="3272730" cy="842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lang="zh-CN"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上海</a:t>
            </a: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lang="en-US"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               </a:t>
            </a:r>
            <a:r>
              <a:rPr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  <a:sym typeface="+mn-ea"/>
              </a:rPr>
              <a:t>19</a:t>
            </a:r>
            <a:r>
              <a:rPr lang="en-US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  <a:sym typeface="+mn-ea"/>
              </a:rPr>
              <a:t>21</a:t>
            </a:r>
            <a:r>
              <a:rPr sz="1800" spc="1920" dirty="0">
                <a:solidFill>
                  <a:srgbClr val="4E9A0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spc="1920" dirty="0">
                <a:solidFill>
                  <a:srgbClr val="4E9A06"/>
                </a:solidFill>
                <a:latin typeface="Times New Roman" panose="02020603050405020304"/>
                <a:cs typeface="Times New Roman" panose="02020603050405020304"/>
              </a:rPr>
              <a:t>      </a:t>
            </a:r>
            <a:endParaRPr lang="en-US" sz="1800" spc="1920" dirty="0">
              <a:solidFill>
                <a:srgbClr val="4E9A06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620395" marR="0">
              <a:lnSpc>
                <a:spcPts val="2900"/>
              </a:lnSpc>
              <a:spcBef>
                <a:spcPts val="1300"/>
              </a:spcBef>
              <a:spcAft>
                <a:spcPts val="0"/>
              </a:spcAft>
            </a:pPr>
            <a:r>
              <a:rPr sz="2200" spc="3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lang="zh-CN" sz="2200" spc="3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中国共产党</a:t>
            </a:r>
            <a:r>
              <a:rPr sz="22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endParaRPr sz="220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55949" y="3256555"/>
            <a:ext cx="3115016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'name'</a:t>
            </a:r>
            <a:r>
              <a:rPr sz="205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50" spc="5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spc="-12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lang="zh-CN" sz="2050" spc="-12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中国共产党</a:t>
            </a:r>
            <a:r>
              <a:rPr sz="205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endParaRPr sz="205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000" y="3428946"/>
            <a:ext cx="2180448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3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lang="zh-CN" sz="2200" spc="3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中国共产党</a:t>
            </a:r>
            <a:r>
              <a:rPr sz="22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endParaRPr sz="220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56070" y="3720465"/>
            <a:ext cx="40646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lang="en-US" sz="205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time</a:t>
            </a:r>
            <a:r>
              <a:rPr sz="205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sz="205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50" spc="5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spc="-12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lang="en-US" sz="2050" spc="-12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1921</a:t>
            </a:r>
            <a:r>
              <a:rPr sz="205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endParaRPr sz="205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16960" y="4043680"/>
            <a:ext cx="3091180" cy="292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>
              <a:lnSpc>
                <a:spcPts val="178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200" spc="3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实现共产主义</a:t>
            </a:r>
            <a:endParaRPr sz="135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39524" y="4579996"/>
            <a:ext cx="3612436" cy="608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lang="zh-CN"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党章</a:t>
            </a: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sz="1800" spc="1208" dirty="0">
                <a:solidFill>
                  <a:srgbClr val="4E9A0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  <a:sym typeface="+mn-ea"/>
              </a:rPr>
              <a:t>'</a:t>
            </a:r>
            <a:r>
              <a:rPr lang="zh-CN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  <a:sym typeface="+mn-ea"/>
              </a:rPr>
              <a:t>党徽</a:t>
            </a: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  <a:sym typeface="+mn-ea"/>
              </a:rPr>
              <a:t>'</a:t>
            </a:r>
            <a:r>
              <a:rPr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  <a:sym typeface="+mn-ea"/>
              </a:rPr>
              <a:t>'</a:t>
            </a:r>
            <a:r>
              <a:rPr lang="zh-CN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  <a:sym typeface="+mn-ea"/>
              </a:rPr>
              <a:t>党旗</a:t>
            </a:r>
            <a:r>
              <a:rPr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  <a:sym typeface="+mn-ea"/>
              </a:rPr>
              <a:t>'</a:t>
            </a:r>
            <a:r>
              <a:rPr lang="en-US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  <a:sym typeface="+mn-ea"/>
              </a:rPr>
              <a:t>   </a:t>
            </a:r>
            <a:r>
              <a:rPr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  <a:sym typeface="+mn-ea"/>
              </a:rPr>
              <a:t>'</a:t>
            </a:r>
            <a:r>
              <a:rPr lang="zh-CN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  <a:sym typeface="+mn-ea"/>
              </a:rPr>
              <a:t>党员</a:t>
            </a:r>
            <a:r>
              <a:rPr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  <a:sym typeface="+mn-ea"/>
              </a:rPr>
              <a:t>'</a:t>
            </a:r>
            <a:endParaRPr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E9A06"/>
              </a:solidFill>
              <a:latin typeface="Consolas" panose="020B0609020204030204"/>
              <a:cs typeface="Consolas" panose="020B0609020204030204"/>
              <a:sym typeface="+mn-e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9385" y="5504739"/>
            <a:ext cx="1289135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2" dirty="0">
                <a:solidFill>
                  <a:srgbClr val="FF921A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一个信息</a:t>
            </a:r>
            <a:endParaRPr sz="2200" spc="52" dirty="0">
              <a:solidFill>
                <a:srgbClr val="FF921A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76173" y="5503977"/>
            <a:ext cx="1289805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2" dirty="0">
                <a:solidFill>
                  <a:srgbClr val="FF921A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一组信息</a:t>
            </a:r>
            <a:endParaRPr sz="2200" spc="52" dirty="0">
              <a:solidFill>
                <a:srgbClr val="FF921A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81165" y="5503977"/>
            <a:ext cx="1575976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2" dirty="0">
                <a:solidFill>
                  <a:srgbClr val="FF921A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信息的标记</a:t>
            </a:r>
            <a:endParaRPr sz="2200" spc="52" dirty="0">
              <a:solidFill>
                <a:srgbClr val="FF921A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3" name="object 8"/>
          <p:cNvSpPr txBox="1"/>
          <p:nvPr>
            <p:custDataLst>
              <p:tags r:id="rId2"/>
            </p:custDataLst>
          </p:nvPr>
        </p:nvSpPr>
        <p:spPr>
          <a:xfrm>
            <a:off x="6639560" y="4134485"/>
            <a:ext cx="40646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lang="en-US" sz="205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addr</a:t>
            </a:r>
            <a:r>
              <a:rPr sz="205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sz="205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50" spc="5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spc="-12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lang="zh-CN" sz="2050" spc="-12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上海</a:t>
            </a:r>
            <a:r>
              <a:rPr sz="205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endParaRPr sz="205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4199" y="1414614"/>
            <a:ext cx="10206507" cy="44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&lt;&gt;.find_all(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name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2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attrs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3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recursive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15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7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7264" y="2132935"/>
            <a:ext cx="5653052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返回一个</a:t>
            </a:r>
            <a:r>
              <a:rPr sz="2700" dirty="0">
                <a:solidFill>
                  <a:srgbClr val="FF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列表类型</a:t>
            </a: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，存储查找的结果</a:t>
            </a:r>
            <a:endParaRPr sz="270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9128" y="2818066"/>
            <a:ext cx="5642400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UJRLHC+Consolas-Bold" panose="020B0709020204030204"/>
                <a:cs typeface="UJRLHC+Consolas-Bold" panose="020B0709020204030204"/>
              </a:rPr>
              <a:t>∙ꢀ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name</a:t>
            </a:r>
            <a:r>
              <a:rPr sz="2700" spc="28" dirty="0">
                <a:solidFill>
                  <a:srgbClr val="FF921A"/>
                </a:solidFill>
                <a:latin typeface="UJRLHC+Consolas-Bold" panose="020B0709020204030204"/>
                <a:cs typeface="UJRLHC+Consolas-Bold" panose="020B07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15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对</a:t>
            </a:r>
            <a:r>
              <a:rPr sz="2700" dirty="0">
                <a:solidFill>
                  <a:srgbClr val="FF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标签名称</a:t>
            </a: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的检索字符串</a:t>
            </a:r>
            <a:endParaRPr sz="270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4199" y="1414614"/>
            <a:ext cx="10206507" cy="12449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&lt;&gt;.find_all(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name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2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attrs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3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recursive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15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7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885190" marR="0">
              <a:lnSpc>
                <a:spcPts val="3570"/>
              </a:lnSpc>
              <a:spcBef>
                <a:spcPts val="271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UJRLHC+Consolas-Bold" panose="020B0709020204030204"/>
                <a:cs typeface="UJRLHC+Consolas-Bold" panose="020B0709020204030204"/>
              </a:rPr>
              <a:t>∙</a:t>
            </a:r>
            <a:r>
              <a:rPr sz="2700" spc="82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name</a:t>
            </a:r>
            <a:r>
              <a:rPr sz="2700" spc="28" dirty="0">
                <a:solidFill>
                  <a:srgbClr val="FF921A"/>
                </a:solidFill>
                <a:latin typeface="UJRLHC+Consolas-Bold" panose="020B0709020204030204"/>
                <a:cs typeface="UJRLHC+Consolas-Bold" panose="020B07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15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对标签名称的检索字符串</a:t>
            </a:r>
            <a:endParaRPr sz="270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4199" y="1414614"/>
            <a:ext cx="10206507" cy="44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&lt;&gt;.find_all(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name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2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attrs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3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recursive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15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7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9128" y="2167858"/>
            <a:ext cx="5642400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UJRLHC+Consolas-Bold" panose="020B0709020204030204"/>
                <a:cs typeface="UJRLHC+Consolas-Bold" panose="020B0709020204030204"/>
              </a:rPr>
              <a:t>∙</a:t>
            </a:r>
            <a:r>
              <a:rPr sz="2700" spc="82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name</a:t>
            </a:r>
            <a:r>
              <a:rPr sz="2700" spc="28" dirty="0">
                <a:solidFill>
                  <a:srgbClr val="FF921A"/>
                </a:solidFill>
                <a:latin typeface="UJRLHC+Consolas-Bold" panose="020B0709020204030204"/>
                <a:cs typeface="UJRLHC+Consolas-Bold" panose="020B07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15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对标签名称的检索字符串</a:t>
            </a:r>
            <a:endParaRPr sz="270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9128" y="2786450"/>
            <a:ext cx="8735943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UJRLHC+Consolas-Bold" panose="020B0709020204030204"/>
                <a:cs typeface="UJRLHC+Consolas-Bold" panose="020B0709020204030204"/>
              </a:rPr>
              <a:t>∙</a:t>
            </a:r>
            <a:r>
              <a:rPr sz="2700" spc="82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attrs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44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对标签属性值的检索字符串，可标注属性检索</a:t>
            </a:r>
            <a:endParaRPr sz="270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4199" y="1414614"/>
            <a:ext cx="10206507" cy="44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&lt;&gt;.find_all(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name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2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attrs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3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recursive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15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7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9128" y="2167858"/>
            <a:ext cx="5642400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UJRLHC+Consolas-Bold" panose="020B0709020204030204"/>
                <a:cs typeface="UJRLHC+Consolas-Bold" panose="020B0709020204030204"/>
              </a:rPr>
              <a:t>∙</a:t>
            </a:r>
            <a:r>
              <a:rPr sz="2700" spc="82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name</a:t>
            </a:r>
            <a:r>
              <a:rPr sz="2700" spc="28" dirty="0">
                <a:solidFill>
                  <a:srgbClr val="FF921A"/>
                </a:solidFill>
                <a:latin typeface="UJRLHC+Consolas-Bold" panose="020B0709020204030204"/>
                <a:cs typeface="UJRLHC+Consolas-Bold" panose="020B07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15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对标签名称的检索字符串</a:t>
            </a:r>
            <a:endParaRPr sz="270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9128" y="2786450"/>
            <a:ext cx="8735943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UJRLHC+Consolas-Bold" panose="020B0709020204030204"/>
                <a:cs typeface="UJRLHC+Consolas-Bold" panose="020B0709020204030204"/>
              </a:rPr>
              <a:t>∙</a:t>
            </a:r>
            <a:r>
              <a:rPr sz="2700" spc="82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attrs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44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对</a:t>
            </a:r>
            <a:r>
              <a:rPr sz="2700" dirty="0">
                <a:solidFill>
                  <a:srgbClr val="FF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标签属性值</a:t>
            </a: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的检索字符串，可标注属性检索</a:t>
            </a:r>
            <a:endParaRPr sz="270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4199" y="1414614"/>
            <a:ext cx="10206507" cy="44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&lt;&gt;.find_all(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name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2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attrs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3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recursive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15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7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9128" y="2167858"/>
            <a:ext cx="5642400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UJRLHC+Consolas-Bold" panose="020B0709020204030204"/>
                <a:cs typeface="UJRLHC+Consolas-Bold" panose="020B0709020204030204"/>
              </a:rPr>
              <a:t>∙</a:t>
            </a:r>
            <a:r>
              <a:rPr sz="2700" spc="82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name</a:t>
            </a:r>
            <a:r>
              <a:rPr sz="2700" spc="28" dirty="0">
                <a:solidFill>
                  <a:srgbClr val="FF921A"/>
                </a:solidFill>
                <a:latin typeface="UJRLHC+Consolas-Bold" panose="020B0709020204030204"/>
                <a:cs typeface="UJRLHC+Consolas-Bold" panose="020B07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15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对标签名称的检索字符串</a:t>
            </a:r>
            <a:endParaRPr sz="270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9128" y="2786450"/>
            <a:ext cx="8735943" cy="1110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UJRLHC+Consolas-Bold" panose="020B0709020204030204"/>
                <a:cs typeface="UJRLHC+Consolas-Bold" panose="020B0709020204030204"/>
              </a:rPr>
              <a:t>∙</a:t>
            </a:r>
            <a:r>
              <a:rPr sz="2700" spc="82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attrs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44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对标签属性值的检索字符串，可标注属性检索</a:t>
            </a:r>
            <a:endParaRPr sz="270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  <a:p>
            <a:pPr marL="0" marR="0">
              <a:lnSpc>
                <a:spcPts val="3570"/>
              </a:lnSpc>
              <a:spcBef>
                <a:spcPts val="125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UJRLHC+Consolas-Bold" panose="020B0709020204030204"/>
                <a:cs typeface="UJRLHC+Consolas-Bold" panose="020B0709020204030204"/>
              </a:rPr>
              <a:t>∙</a:t>
            </a:r>
            <a:r>
              <a:rPr sz="2700" spc="82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recursive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45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是否对子孙全部检索，默认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True</a:t>
            </a:r>
            <a:endParaRPr sz="27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4199" y="1414614"/>
            <a:ext cx="10206507" cy="44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&lt;&gt;.find_all(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name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2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attrs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3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recursive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15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7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9128" y="2167858"/>
            <a:ext cx="5642400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UJRLHC+Consolas-Bold" panose="020B0709020204030204"/>
                <a:cs typeface="UJRLHC+Consolas-Bold" panose="020B0709020204030204"/>
              </a:rPr>
              <a:t>∙</a:t>
            </a:r>
            <a:r>
              <a:rPr sz="2700" spc="82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name</a:t>
            </a:r>
            <a:r>
              <a:rPr sz="2700" spc="28" dirty="0">
                <a:solidFill>
                  <a:srgbClr val="FF921A"/>
                </a:solidFill>
                <a:latin typeface="UJRLHC+Consolas-Bold" panose="020B0709020204030204"/>
                <a:cs typeface="UJRLHC+Consolas-Bold" panose="020B07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15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对标签名称的检索字符串</a:t>
            </a:r>
            <a:endParaRPr sz="270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8784" y="2786450"/>
            <a:ext cx="8736286" cy="1728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UJRLHC+Consolas-Bold" panose="020B0709020204030204"/>
                <a:cs typeface="UJRLHC+Consolas-Bold" panose="020B0709020204030204"/>
              </a:rPr>
              <a:t>∙</a:t>
            </a:r>
            <a:r>
              <a:rPr sz="2700" spc="82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attrs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44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对标签属性值的检索字符串，可标注属性检索</a:t>
            </a:r>
            <a:endParaRPr sz="270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  <a:p>
            <a:pPr marL="635" marR="0">
              <a:lnSpc>
                <a:spcPts val="3570"/>
              </a:lnSpc>
              <a:spcBef>
                <a:spcPts val="125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UJRLHC+Consolas-Bold" panose="020B0709020204030204"/>
                <a:cs typeface="UJRLHC+Consolas-Bold" panose="020B0709020204030204"/>
              </a:rPr>
              <a:t>∙</a:t>
            </a:r>
            <a:r>
              <a:rPr sz="2700" spc="82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recursive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45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是否对子孙全部检索，默认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True</a:t>
            </a:r>
            <a:endParaRPr sz="27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3570"/>
              </a:lnSpc>
              <a:spcBef>
                <a:spcPts val="130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UJRLHC+Consolas-Bold" panose="020B0709020204030204"/>
                <a:cs typeface="UJRLHC+Consolas-Bold" panose="020B0709020204030204"/>
              </a:rPr>
              <a:t>∙</a:t>
            </a:r>
            <a:r>
              <a:rPr sz="2700" spc="82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700" spc="44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&lt;&gt;…&lt;/&gt;</a:t>
            </a: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中字符串区域的检索字符串</a:t>
            </a:r>
            <a:endParaRPr sz="270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4199" y="1414614"/>
            <a:ext cx="10206507" cy="44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&lt;&gt;.find_all(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name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2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attrs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83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recursive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spc="15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700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b="1" spc="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7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45443" y="3093055"/>
            <a:ext cx="7063238" cy="1110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&lt;tag&gt;(</a:t>
            </a:r>
            <a:r>
              <a:rPr sz="2700" b="1" spc="10" dirty="0">
                <a:solidFill>
                  <a:srgbClr val="FF931A"/>
                </a:solidFill>
                <a:latin typeface="Consolas" panose="020B0609020204030204"/>
                <a:cs typeface="Consolas" panose="020B0609020204030204"/>
              </a:rPr>
              <a:t>..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r>
              <a:rPr sz="2700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spc="856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等价于</a:t>
            </a:r>
            <a:r>
              <a:rPr sz="2700" spc="2326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&lt;tag&gt;.find_all(</a:t>
            </a:r>
            <a:r>
              <a:rPr sz="2700" b="1" spc="10" dirty="0">
                <a:solidFill>
                  <a:srgbClr val="FF931A"/>
                </a:solidFill>
                <a:latin typeface="Consolas" panose="020B0609020204030204"/>
                <a:cs typeface="Consolas" panose="020B0609020204030204"/>
              </a:rPr>
              <a:t>..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7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3570"/>
              </a:lnSpc>
              <a:spcBef>
                <a:spcPts val="125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soup(</a:t>
            </a:r>
            <a:r>
              <a:rPr sz="2700" b="1" spc="12" dirty="0">
                <a:solidFill>
                  <a:srgbClr val="FF931A"/>
                </a:solidFill>
                <a:latin typeface="Consolas" panose="020B0609020204030204"/>
                <a:cs typeface="Consolas" panose="020B0609020204030204"/>
              </a:rPr>
              <a:t>..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r>
              <a:rPr sz="2700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700" spc="2351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等价于</a:t>
            </a:r>
            <a:r>
              <a:rPr sz="2700" spc="38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soup.find_all(</a:t>
            </a:r>
            <a:r>
              <a:rPr sz="2700" b="1" spc="10" dirty="0">
                <a:solidFill>
                  <a:srgbClr val="FF931A"/>
                </a:solidFill>
                <a:latin typeface="Consolas" panose="020B0609020204030204"/>
                <a:cs typeface="Consolas" panose="020B0609020204030204"/>
              </a:rPr>
              <a:t>..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7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75161" y="2304817"/>
            <a:ext cx="667512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2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方法</a:t>
            </a:r>
            <a:endParaRPr sz="2050" spc="-22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06912" y="2304817"/>
            <a:ext cx="667512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2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说明</a:t>
            </a:r>
            <a:endParaRPr sz="2050" spc="-22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2527" y="2883098"/>
            <a:ext cx="1150145" cy="263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5"/>
              </a:lnSpc>
              <a:spcBef>
                <a:spcPts val="0"/>
              </a:spcBef>
              <a:spcAft>
                <a:spcPts val="0"/>
              </a:spcAft>
            </a:pPr>
            <a:r>
              <a:rPr sz="1500" spc="5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&lt;&gt;.find()</a:t>
            </a:r>
            <a:endParaRPr sz="1500" spc="5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60200" y="2857229"/>
            <a:ext cx="5572694" cy="2322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500" spc="76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搜索且只返回一个结果，同</a:t>
            </a:r>
            <a:r>
              <a:rPr sz="1500" spc="49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.find_all()</a:t>
            </a:r>
            <a:r>
              <a:rPr sz="1500" spc="114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参数</a:t>
            </a:r>
            <a:endParaRPr sz="1500" spc="114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  <a:p>
            <a:pPr marL="0" marR="0">
              <a:lnSpc>
                <a:spcPts val="2005"/>
              </a:lnSpc>
              <a:spcBef>
                <a:spcPts val="1995"/>
              </a:spcBef>
              <a:spcAft>
                <a:spcPts val="0"/>
              </a:spcAft>
            </a:pPr>
            <a:r>
              <a:rPr sz="1500" spc="78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在先辈节点中搜索，返回列表类型，同</a:t>
            </a:r>
            <a:r>
              <a:rPr sz="1500" spc="49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.find_all()</a:t>
            </a:r>
            <a:r>
              <a:rPr sz="1500" spc="72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参数</a:t>
            </a:r>
            <a:endParaRPr sz="1500" spc="72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  <a:p>
            <a:pPr marL="0" marR="0">
              <a:lnSpc>
                <a:spcPts val="2005"/>
              </a:lnSpc>
              <a:spcBef>
                <a:spcPts val="1995"/>
              </a:spcBef>
              <a:spcAft>
                <a:spcPts val="0"/>
              </a:spcAft>
            </a:pPr>
            <a:r>
              <a:rPr sz="1500" spc="77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在先辈节点中返回一个结果，同</a:t>
            </a:r>
            <a:r>
              <a:rPr sz="1500" spc="49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.find()</a:t>
            </a:r>
            <a:r>
              <a:rPr sz="1500" spc="114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参数</a:t>
            </a:r>
            <a:endParaRPr sz="1500" spc="114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  <a:p>
            <a:pPr marL="0" marR="0">
              <a:lnSpc>
                <a:spcPts val="2005"/>
              </a:lnSpc>
              <a:spcBef>
                <a:spcPts val="1995"/>
              </a:spcBef>
              <a:spcAft>
                <a:spcPts val="0"/>
              </a:spcAft>
            </a:pPr>
            <a:r>
              <a:rPr sz="1500" spc="77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在后续平行节点中搜索，返回列表类型，同</a:t>
            </a:r>
            <a:r>
              <a:rPr sz="1500" spc="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.find_all()</a:t>
            </a:r>
            <a:r>
              <a:rPr sz="1500" spc="72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参数</a:t>
            </a:r>
            <a:endParaRPr sz="1500" spc="72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  <a:p>
            <a:pPr marL="0" marR="0">
              <a:lnSpc>
                <a:spcPts val="2005"/>
              </a:lnSpc>
              <a:spcBef>
                <a:spcPts val="1995"/>
              </a:spcBef>
              <a:spcAft>
                <a:spcPts val="0"/>
              </a:spcAft>
            </a:pPr>
            <a:r>
              <a:rPr sz="1500" spc="77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在后续平行节点中返回一个结果，同</a:t>
            </a:r>
            <a:r>
              <a:rPr sz="1500" spc="49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.find()</a:t>
            </a:r>
            <a:r>
              <a:rPr sz="1500" spc="72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参数</a:t>
            </a:r>
            <a:endParaRPr sz="1500" spc="72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2527" y="3390704"/>
            <a:ext cx="2039120" cy="263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5"/>
              </a:lnSpc>
              <a:spcBef>
                <a:spcPts val="0"/>
              </a:spcBef>
              <a:spcAft>
                <a:spcPts val="0"/>
              </a:spcAft>
            </a:pPr>
            <a:r>
              <a:rPr sz="1500" spc="5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&lt;&gt;.find_parents()</a:t>
            </a:r>
            <a:endParaRPr sz="1500" spc="5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527" y="3898309"/>
            <a:ext cx="1927825" cy="263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5"/>
              </a:lnSpc>
              <a:spcBef>
                <a:spcPts val="0"/>
              </a:spcBef>
              <a:spcAft>
                <a:spcPts val="0"/>
              </a:spcAft>
            </a:pPr>
            <a:r>
              <a:rPr sz="1500" spc="5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&lt;&gt;.find_parent()</a:t>
            </a:r>
            <a:endParaRPr sz="1500" spc="5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2720" y="4405915"/>
            <a:ext cx="2703924" cy="7714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5"/>
              </a:lnSpc>
              <a:spcBef>
                <a:spcPts val="0"/>
              </a:spcBef>
              <a:spcAft>
                <a:spcPts val="0"/>
              </a:spcAft>
            </a:pPr>
            <a:r>
              <a:rPr sz="1500" spc="5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&lt;&gt;.find_next_siblings()</a:t>
            </a:r>
            <a:endParaRPr sz="1500" spc="5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1775"/>
              </a:lnSpc>
              <a:spcBef>
                <a:spcPts val="2220"/>
              </a:spcBef>
              <a:spcAft>
                <a:spcPts val="0"/>
              </a:spcAft>
            </a:pPr>
            <a:r>
              <a:rPr sz="1500" spc="5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&lt;&gt;.find_next_sibling()</a:t>
            </a:r>
            <a:endParaRPr sz="1500" spc="5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2913" y="5395257"/>
            <a:ext cx="8820174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1500" spc="5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&lt;&gt;.find_previous_siblings()</a:t>
            </a:r>
            <a:r>
              <a:rPr sz="1500" spc="1567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00" spc="77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在前序平行节点中搜索，返回列表类型，同</a:t>
            </a:r>
            <a:r>
              <a:rPr sz="1500" spc="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.find_all()</a:t>
            </a:r>
            <a:r>
              <a:rPr sz="1500" spc="72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参数</a:t>
            </a:r>
            <a:endParaRPr sz="1500" spc="72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  <a:p>
            <a:pPr marL="0" marR="0">
              <a:lnSpc>
                <a:spcPts val="1775"/>
              </a:lnSpc>
              <a:spcBef>
                <a:spcPts val="2200"/>
              </a:spcBef>
              <a:spcAft>
                <a:spcPts val="0"/>
              </a:spcAft>
            </a:pPr>
            <a:r>
              <a:rPr sz="1500" spc="5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&lt;&gt;.find_previous_sibling()</a:t>
            </a:r>
            <a:r>
              <a:rPr lang="en-US" sz="1500" spc="5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   </a:t>
            </a:r>
            <a:r>
              <a:rPr sz="1500" spc="77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在前序平行节点中返回一个结果，同</a:t>
            </a:r>
            <a:r>
              <a:rPr sz="1500" spc="49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.find()</a:t>
            </a:r>
            <a:r>
              <a:rPr sz="1500" spc="72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参数</a:t>
            </a:r>
            <a:endParaRPr sz="1500" spc="72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309931" y="2467205"/>
            <a:ext cx="3468732" cy="304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lang="zh-CN"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省部共建高校</a:t>
            </a: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sz="1800" spc="1310" dirty="0">
                <a:solidFill>
                  <a:srgbClr val="4E9A0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'2</a:t>
            </a:r>
            <a:r>
              <a:rPr lang="en-US"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0</a:t>
            </a: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11</a:t>
            </a:r>
            <a:r>
              <a:rPr lang="zh-CN"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计划</a:t>
            </a: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endParaRPr sz="180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53747" y="2948865"/>
            <a:ext cx="3272730" cy="842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lang="zh-CN"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河南省郑州市郑东新区</a:t>
            </a: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lang="en-US"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  <a:sym typeface="+mn-ea"/>
              </a:rPr>
              <a:t>190</a:t>
            </a:r>
            <a:r>
              <a:rPr lang="en-US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  <a:sym typeface="+mn-ea"/>
              </a:rPr>
              <a:t>2</a:t>
            </a:r>
            <a:r>
              <a:rPr sz="1800" spc="1920" dirty="0">
                <a:solidFill>
                  <a:srgbClr val="4E9A0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spc="1920" dirty="0">
                <a:solidFill>
                  <a:srgbClr val="4E9A06"/>
                </a:solidFill>
                <a:latin typeface="Times New Roman" panose="02020603050405020304"/>
                <a:cs typeface="Times New Roman" panose="02020603050405020304"/>
              </a:rPr>
              <a:t>      </a:t>
            </a:r>
            <a:endParaRPr lang="en-US" sz="1800" spc="1920" dirty="0">
              <a:solidFill>
                <a:srgbClr val="4E9A06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620395" marR="0">
              <a:lnSpc>
                <a:spcPts val="2900"/>
              </a:lnSpc>
              <a:spcBef>
                <a:spcPts val="1300"/>
              </a:spcBef>
              <a:spcAft>
                <a:spcPts val="0"/>
              </a:spcAft>
            </a:pPr>
            <a:r>
              <a:rPr sz="2200" spc="3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lang="zh-CN" sz="2200" spc="3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河南农业</a:t>
            </a:r>
            <a:r>
              <a:rPr sz="2200" spc="52" dirty="0">
                <a:solidFill>
                  <a:srgbClr val="4E9A06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大学</a:t>
            </a:r>
            <a:r>
              <a:rPr sz="22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endParaRPr sz="220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55949" y="3256555"/>
            <a:ext cx="3115016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'name'</a:t>
            </a:r>
            <a:r>
              <a:rPr sz="205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50" spc="5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spc="-12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lang="zh-CN" sz="2050" spc="-12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河南农业</a:t>
            </a:r>
            <a:r>
              <a:rPr sz="2050" spc="-19" dirty="0">
                <a:solidFill>
                  <a:srgbClr val="4E9A06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大学</a:t>
            </a:r>
            <a:r>
              <a:rPr sz="205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endParaRPr sz="205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000" y="3428946"/>
            <a:ext cx="2180448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3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lang="zh-CN" sz="2200" spc="3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河南农业</a:t>
            </a:r>
            <a:r>
              <a:rPr sz="2200" spc="52" dirty="0">
                <a:solidFill>
                  <a:srgbClr val="4E9A06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大学</a:t>
            </a:r>
            <a:r>
              <a:rPr sz="22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endParaRPr sz="220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56070" y="3720465"/>
            <a:ext cx="40646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'addr'</a:t>
            </a:r>
            <a:r>
              <a:rPr sz="205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50" spc="5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spc="-12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lang="zh-CN" sz="2050" spc="-12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河南省郑州市郑东新区</a:t>
            </a:r>
            <a:r>
              <a:rPr sz="205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endParaRPr sz="205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13589" y="4049466"/>
            <a:ext cx="3091191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0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lang="zh-CN" sz="135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文化路校区、龙子湖校区、许昌校区</a:t>
            </a:r>
            <a:r>
              <a:rPr sz="135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endParaRPr sz="135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39524" y="4436486"/>
            <a:ext cx="3612436" cy="608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lang="zh-CN"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农业</a:t>
            </a:r>
            <a:r>
              <a:rPr sz="1800" dirty="0">
                <a:solidFill>
                  <a:srgbClr val="4E9A06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部</a:t>
            </a: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sz="1800" spc="1208" dirty="0">
                <a:solidFill>
                  <a:srgbClr val="4E9A0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  <a:sym typeface="+mn-ea"/>
              </a:rPr>
              <a:t>'</a:t>
            </a: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国家林业局</a:t>
            </a:r>
            <a:r>
              <a:rPr sz="18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  <a:sym typeface="+mn-ea"/>
              </a:rPr>
              <a:t>'</a:t>
            </a:r>
            <a:r>
              <a:rPr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  <a:sym typeface="+mn-ea"/>
              </a:rPr>
              <a:t>'</a:t>
            </a:r>
            <a:r>
              <a:rPr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  <a:sym typeface="+mn-ea"/>
              </a:rPr>
              <a:t>国家</a:t>
            </a:r>
            <a:r>
              <a:rPr lang="zh-CN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  <a:sym typeface="+mn-ea"/>
              </a:rPr>
              <a:t>烟草专卖</a:t>
            </a:r>
            <a:r>
              <a:rPr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  <a:sym typeface="+mn-ea"/>
              </a:rPr>
              <a:t>局</a:t>
            </a:r>
            <a:r>
              <a:rPr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  <a:sym typeface="+mn-ea"/>
              </a:rPr>
              <a:t>'</a:t>
            </a:r>
            <a:endParaRPr sz="180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9385" y="5504739"/>
            <a:ext cx="1289135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2" dirty="0">
                <a:solidFill>
                  <a:srgbClr val="FF921A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一个信息</a:t>
            </a:r>
            <a:endParaRPr sz="2200" spc="52" dirty="0">
              <a:solidFill>
                <a:srgbClr val="FF921A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76173" y="5503977"/>
            <a:ext cx="1289805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2" dirty="0">
                <a:solidFill>
                  <a:srgbClr val="FF921A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一组信息</a:t>
            </a:r>
            <a:endParaRPr sz="2200" spc="52" dirty="0">
              <a:solidFill>
                <a:srgbClr val="FF921A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81165" y="5503977"/>
            <a:ext cx="1575976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2" dirty="0">
                <a:solidFill>
                  <a:srgbClr val="FF921A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信息的标记</a:t>
            </a:r>
            <a:endParaRPr sz="2200" spc="52" dirty="0">
              <a:solidFill>
                <a:srgbClr val="FF921A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45699" y="2748119"/>
            <a:ext cx="814142" cy="50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95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XML</a:t>
            </a:r>
            <a:endParaRPr sz="3150" dirty="0">
              <a:solidFill>
                <a:srgbClr val="FF921A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28467" y="2752873"/>
            <a:ext cx="2472671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信息提取的一般方法</a:t>
            </a:r>
            <a:endParaRPr sz="2050" spc="-2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70995" y="2778557"/>
            <a:ext cx="1143638" cy="339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&lt;&gt;..&lt;/&gt;</a:t>
            </a:r>
            <a:endParaRPr sz="2050" spc="-13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5876" y="3469580"/>
            <a:ext cx="1034348" cy="50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95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JSON</a:t>
            </a:r>
            <a:endParaRPr sz="3150" dirty="0">
              <a:solidFill>
                <a:srgbClr val="FF921A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70995" y="3516407"/>
            <a:ext cx="2203113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8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有类型</a:t>
            </a:r>
            <a:r>
              <a:rPr sz="205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key:value</a:t>
            </a:r>
            <a:endParaRPr sz="205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96135" y="3616219"/>
            <a:ext cx="5314802" cy="1151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&lt;tag&gt;(</a:t>
            </a:r>
            <a:r>
              <a:rPr sz="2050" b="1" spc="-1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..</a:t>
            </a:r>
            <a:r>
              <a:rPr sz="2050" spc="-18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r>
              <a:rPr sz="2050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050" spc="5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spc="-19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等价于</a:t>
            </a:r>
            <a:r>
              <a:rPr sz="2050" spc="1711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&lt;tag&gt;.find_all(</a:t>
            </a:r>
            <a:r>
              <a:rPr sz="2050" b="1" spc="-1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..</a:t>
            </a:r>
            <a:r>
              <a:rPr sz="20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0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635" marR="0">
              <a:lnSpc>
                <a:spcPts val="2675"/>
              </a:lnSpc>
              <a:spcBef>
                <a:spcPts val="3415"/>
              </a:spcBef>
              <a:spcAft>
                <a:spcPts val="0"/>
              </a:spcAft>
            </a:pPr>
            <a:r>
              <a:rPr sz="205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soup(</a:t>
            </a:r>
            <a:r>
              <a:rPr sz="2050" b="1" spc="-1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..</a:t>
            </a:r>
            <a:r>
              <a:rPr sz="205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r>
              <a:rPr sz="2050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050" spc="167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spc="-19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等价于</a:t>
            </a:r>
            <a:r>
              <a:rPr sz="2050" spc="2827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soup.find_all(</a:t>
            </a:r>
            <a:r>
              <a:rPr sz="2050" b="1" spc="-1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..</a:t>
            </a:r>
            <a:r>
              <a:rPr sz="20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0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5876" y="4191843"/>
            <a:ext cx="3538232" cy="50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95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YAML</a:t>
            </a:r>
            <a:r>
              <a:rPr sz="3150" spc="2780" dirty="0">
                <a:solidFill>
                  <a:srgbClr val="FF92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spc="-18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无类型</a:t>
            </a:r>
            <a:r>
              <a:rPr sz="205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key:value</a:t>
            </a:r>
            <a:endParaRPr sz="205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4027" y="5436597"/>
            <a:ext cx="8501535" cy="364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3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&lt;&gt;.find_all(</a:t>
            </a:r>
            <a:r>
              <a:rPr sz="2200" b="1" spc="32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name</a:t>
            </a: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200" spc="71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3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attrs</a:t>
            </a: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200" spc="731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3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recursive</a:t>
            </a:r>
            <a:r>
              <a:rPr sz="2200" spc="38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200" spc="27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200" b="1" spc="32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2200" spc="2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200" spc="38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200" b="1" spc="3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2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24820" y="2706721"/>
            <a:ext cx="8058894" cy="1110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标记后的信息可形成信息组织结构，增加了信息维度</a:t>
            </a:r>
            <a:endParaRPr sz="270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  <a:p>
            <a:pPr marL="0" marR="0">
              <a:lnSpc>
                <a:spcPts val="3570"/>
              </a:lnSpc>
              <a:spcBef>
                <a:spcPts val="125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标记的结构与信息一样具有重要价值</a:t>
            </a:r>
            <a:endParaRPr sz="270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4820" y="3943905"/>
            <a:ext cx="5996304" cy="1110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标记后的信息可用于通信、存储或展示</a:t>
            </a:r>
            <a:endParaRPr sz="270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  <a:p>
            <a:pPr marL="0" marR="0">
              <a:lnSpc>
                <a:spcPts val="3570"/>
              </a:lnSpc>
              <a:spcBef>
                <a:spcPts val="125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标记后的信息更利于程序理解和运用</a:t>
            </a:r>
            <a:endParaRPr sz="270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281557" y="2489505"/>
            <a:ext cx="717044" cy="19532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文本</a:t>
            </a:r>
            <a:endParaRPr sz="2200" spc="5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  <a:p>
            <a:pPr marL="0" marR="0">
              <a:lnSpc>
                <a:spcPts val="2900"/>
              </a:lnSpc>
              <a:spcBef>
                <a:spcPts val="1155"/>
              </a:spcBef>
              <a:spcAft>
                <a:spcPts val="0"/>
              </a:spcAft>
            </a:pPr>
            <a:r>
              <a:rPr sz="2200" spc="5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声音</a:t>
            </a:r>
            <a:endParaRPr sz="2200" spc="5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  <a:p>
            <a:pPr marL="0" marR="0">
              <a:lnSpc>
                <a:spcPts val="2900"/>
              </a:lnSpc>
              <a:spcBef>
                <a:spcPts val="1115"/>
              </a:spcBef>
              <a:spcAft>
                <a:spcPts val="0"/>
              </a:spcAft>
            </a:pPr>
            <a:r>
              <a:rPr sz="2200" spc="5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图像</a:t>
            </a:r>
            <a:endParaRPr sz="2200" spc="5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  <a:p>
            <a:pPr marL="0" marR="0">
              <a:lnSpc>
                <a:spcPts val="2900"/>
              </a:lnSpc>
              <a:spcBef>
                <a:spcPts val="1165"/>
              </a:spcBef>
              <a:spcAft>
                <a:spcPts val="0"/>
              </a:spcAft>
            </a:pPr>
            <a:r>
              <a:rPr sz="2200" spc="50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视频</a:t>
            </a:r>
            <a:endParaRPr sz="2200" spc="50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22321" y="3506013"/>
            <a:ext cx="1003578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2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超文本</a:t>
            </a:r>
            <a:endParaRPr sz="2200" spc="52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49097" y="4972101"/>
            <a:ext cx="6058886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3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HTML</a:t>
            </a:r>
            <a:r>
              <a:rPr sz="2200" spc="55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是</a:t>
            </a: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WWW(World</a:t>
            </a:r>
            <a:r>
              <a:rPr sz="2200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200" spc="-21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Wide</a:t>
            </a:r>
            <a:r>
              <a:rPr sz="2200" spc="321" dirty="0">
                <a:solidFill>
                  <a:srgbClr val="000000"/>
                </a:solidFill>
                <a:latin typeface="VPHKGE+Consolas" panose="020B0609020204030204"/>
                <a:cs typeface="VPHKGE+Consolas" panose="020B0609020204030204"/>
              </a:rPr>
              <a:t>ꢀ</a:t>
            </a:r>
            <a:r>
              <a:rPr sz="22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Web)</a:t>
            </a:r>
            <a:r>
              <a:rPr sz="2200" spc="54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的信息组织方式</a:t>
            </a:r>
            <a:endParaRPr sz="2200" spc="54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43691" y="5673141"/>
            <a:ext cx="7162573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3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HTML</a:t>
            </a:r>
            <a:r>
              <a:rPr sz="2200" spc="52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通过预定义的</a:t>
            </a:r>
            <a:r>
              <a:rPr sz="2200" spc="3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&lt;&gt;…&lt;/&gt;</a:t>
            </a:r>
            <a:r>
              <a:rPr sz="2200" spc="57" dirty="0">
                <a:solidFill>
                  <a:srgbClr val="000000"/>
                </a:solidFill>
                <a:latin typeface="OCIVFI+MicrosoftYaHei" panose="020B0503020204020204" charset="-122"/>
                <a:cs typeface="OCIVFI+MicrosoftYaHei" panose="020B0503020204020204" charset="-122"/>
              </a:rPr>
              <a:t>标签形式组织不同类型的信息</a:t>
            </a:r>
            <a:endParaRPr sz="2200" spc="57" dirty="0">
              <a:solidFill>
                <a:srgbClr val="000000"/>
              </a:solidFill>
              <a:latin typeface="OCIVFI+MicrosoftYaHei" panose="020B0503020204020204" charset="-122"/>
              <a:cs typeface="OCIVFI+MicrosoftYaHei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commondata" val="eyJoZGlkIjoiYjAwOTUyY2Y3YTQ0Mjc4Njc0MjJiYjhlNzdmNmYyZDEifQ=="/>
  <p:tag name="KSO_WPP_MARK_KEY" val="02504461-f6e0-4151-82b2-65f76b28ca27"/>
  <p:tag name="COMMONDATA" val="eyJoZGlkIjoiZDYwN2Y3Mjc2ZTc3M2QwZTY3MzVjMGQ4YTA2ZGEzYTcifQ=="/>
</p:tagLst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4545</Words>
  <Application>WPS 演示</Application>
  <PresentationFormat>On-screen Show (4:3)</PresentationFormat>
  <Paragraphs>428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8" baseType="lpstr">
      <vt:lpstr>Arial</vt:lpstr>
      <vt:lpstr>宋体</vt:lpstr>
      <vt:lpstr>Wingdings</vt:lpstr>
      <vt:lpstr>JCRTMP+PalatinoLinotype-BoldItalic</vt:lpstr>
      <vt:lpstr>BAHEMF+PalatinoLinotype-BoldItalic</vt:lpstr>
      <vt:lpstr>Segoe Print</vt:lpstr>
      <vt:lpstr>QSPBET+MicrosoftYaHei</vt:lpstr>
      <vt:lpstr>Times New Roman</vt:lpstr>
      <vt:lpstr>Consolas</vt:lpstr>
      <vt:lpstr>OCIVFI+MicrosoftYaHei</vt:lpstr>
      <vt:lpstr>VPHKGE+Consolas</vt:lpstr>
      <vt:lpstr>Calibri</vt:lpstr>
      <vt:lpstr>微软雅黑</vt:lpstr>
      <vt:lpstr>Arial Unicode MS</vt:lpstr>
      <vt:lpstr>VQCCSG+TimesNewRomanPSMT</vt:lpstr>
      <vt:lpstr>CVVBSB+Consolas</vt:lpstr>
      <vt:lpstr>UJRLHC+Consolas-Bold</vt:lpstr>
      <vt:lpstr>Theme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lenovo</dc:creator>
  <cp:lastModifiedBy>308</cp:lastModifiedBy>
  <cp:revision>15</cp:revision>
  <dcterms:created xsi:type="dcterms:W3CDTF">2023-11-23T13:51:00Z</dcterms:created>
  <dcterms:modified xsi:type="dcterms:W3CDTF">2023-11-24T01:22:31Z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EDFEDBBE741B4370B896DF957236BABE_12</vt:lpwstr>
  </property>
  <property fmtid="{D5CDD505-2E9C-101B-9397-08002B2CF9AE}" pid="3" name="KSOProductBuildVer">
    <vt:lpwstr>2052-11.1.0.14309</vt:lpwstr>
  </property>
</Properties>
</file>